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9"/>
  </p:notesMasterIdLst>
  <p:handoutMasterIdLst>
    <p:handoutMasterId r:id="rId60"/>
  </p:handoutMasterIdLst>
  <p:sldIdLst>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Lst>
  <p:sldSz cx="9144000" cy="6858000" type="screen4x3"/>
  <p:notesSz cx="7053263" cy="93091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D8A3C8D9-244C-48A0-A997-5DE6FE8FC12A}" type="datetimeFigureOut">
              <a:rPr lang="en-US" smtClean="0"/>
              <a:t>12/4/2017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ABE9337A-1724-4299-905A-1D11BE677FE7}" type="slidenum">
              <a:rPr lang="en-US" smtClean="0"/>
              <a:t>‹#›</a:t>
            </a:fld>
            <a:endParaRPr lang="en-US"/>
          </a:p>
        </p:txBody>
      </p:sp>
    </p:spTree>
    <p:extLst>
      <p:ext uri="{BB962C8B-B14F-4D97-AF65-F5344CB8AC3E}">
        <p14:creationId xmlns:p14="http://schemas.microsoft.com/office/powerpoint/2010/main" val="366403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ES_tradnl"/>
          </a:p>
        </p:txBody>
      </p:sp>
      <p:sp>
        <p:nvSpPr>
          <p:cNvPr id="3" name="Marcador de fecha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59F1EA1-2C7A-4B4A-8183-F57818B13151}" type="datetimeFigureOut">
              <a:rPr lang="es-ES_tradnl" smtClean="0"/>
              <a:t>04/12/2017</a:t>
            </a:fld>
            <a:endParaRPr lang="es-ES_tradnl"/>
          </a:p>
        </p:txBody>
      </p:sp>
      <p:sp>
        <p:nvSpPr>
          <p:cNvPr id="4" name="Marcador de imagen de diapositiva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s-ES_tradnl"/>
          </a:p>
        </p:txBody>
      </p:sp>
      <p:sp>
        <p:nvSpPr>
          <p:cNvPr id="5" name="Marcador de notas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6" name="Marcador de pie de página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39FC29F9-0447-E448-916C-FD91DF79A772}" type="slidenum">
              <a:rPr lang="es-ES_tradnl" smtClean="0"/>
              <a:t>‹#›</a:t>
            </a:fld>
            <a:endParaRPr lang="es-ES_tradnl"/>
          </a:p>
        </p:txBody>
      </p:sp>
    </p:spTree>
    <p:extLst>
      <p:ext uri="{BB962C8B-B14F-4D97-AF65-F5344CB8AC3E}">
        <p14:creationId xmlns:p14="http://schemas.microsoft.com/office/powerpoint/2010/main" val="4283038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p>
        </p:txBody>
      </p:sp>
      <p:sp>
        <p:nvSpPr>
          <p:cNvPr id="65540" name="Slide Number Placeholder 3"/>
          <p:cNvSpPr>
            <a:spLocks noGrp="1"/>
          </p:cNvSpPr>
          <p:nvPr>
            <p:ph type="sldNum" sz="quarter" idx="5"/>
          </p:nvPr>
        </p:nvSpPr>
        <p:spPr>
          <a:noFill/>
          <a:ln>
            <a:miter lim="800000"/>
            <a:headEnd/>
            <a:tailEnd/>
          </a:ln>
        </p:spPr>
        <p:txBody>
          <a:bodyPr/>
          <a:lstStyle/>
          <a:p>
            <a:fld id="{7BB937E3-7A7F-5B4C-A4C5-6568BF76B154}" type="slidenum">
              <a:rPr lang="en-GB">
                <a:solidFill>
                  <a:srgbClr val="000000"/>
                </a:solidFill>
              </a:rPr>
              <a:pPr/>
              <a:t>1</a:t>
            </a:fld>
            <a:endParaRPr lang="en-GB">
              <a:solidFill>
                <a:srgbClr val="000000"/>
              </a:solidFill>
            </a:endParaRPr>
          </a:p>
        </p:txBody>
      </p:sp>
      <p:sp>
        <p:nvSpPr>
          <p:cNvPr id="65541" name="Footer Placeholder 4"/>
          <p:cNvSpPr>
            <a:spLocks noGrp="1"/>
          </p:cNvSpPr>
          <p:nvPr>
            <p:ph type="ftr" sz="quarter" idx="4"/>
          </p:nvPr>
        </p:nvSpPr>
        <p:spPr>
          <a:noFill/>
          <a:ln>
            <a:miter lim="800000"/>
            <a:headEnd/>
            <a:tailEnd/>
          </a:ln>
        </p:spPr>
        <p:txBody>
          <a:bodyPr/>
          <a:lstStyle/>
          <a:p>
            <a:r>
              <a:rPr lang="en-GB">
                <a:solidFill>
                  <a:srgbClr val="000000"/>
                </a:solidFill>
                <a:latin typeface="Arial" charset="0"/>
              </a:rPr>
              <a:t>www.govrisk.org</a:t>
            </a:r>
          </a:p>
        </p:txBody>
      </p:sp>
      <p:sp>
        <p:nvSpPr>
          <p:cNvPr id="65542" name="Header Placeholder 5"/>
          <p:cNvSpPr>
            <a:spLocks noGrp="1"/>
          </p:cNvSpPr>
          <p:nvPr>
            <p:ph type="hdr" sz="quarter"/>
          </p:nvPr>
        </p:nvSpPr>
        <p:spPr>
          <a:noFill/>
          <a:ln>
            <a:miter lim="800000"/>
            <a:headEnd/>
            <a:tailEnd/>
          </a:ln>
        </p:spPr>
        <p:txBody>
          <a:bodyPr/>
          <a:lstStyle/>
          <a:p>
            <a:r>
              <a:rPr lang="en-GB">
                <a:solidFill>
                  <a:srgbClr val="000000"/>
                </a:solidFill>
                <a:latin typeface="Arial" charset="0"/>
              </a:rPr>
              <a:t>The UK Bribery Act: one-day course</a:t>
            </a:r>
          </a:p>
        </p:txBody>
      </p:sp>
      <p:sp>
        <p:nvSpPr>
          <p:cNvPr id="65543" name="Date Placeholder 6"/>
          <p:cNvSpPr>
            <a:spLocks noGrp="1"/>
          </p:cNvSpPr>
          <p:nvPr>
            <p:ph type="dt" sz="quarter" idx="1"/>
          </p:nvPr>
        </p:nvSpPr>
        <p:spPr>
          <a:noFill/>
          <a:ln>
            <a:miter lim="800000"/>
            <a:headEnd/>
            <a:tailEnd/>
          </a:ln>
        </p:spPr>
        <p:txBody>
          <a:bodyPr/>
          <a:lstStyle/>
          <a:p>
            <a:r>
              <a:rPr lang="en-GB">
                <a:solidFill>
                  <a:srgbClr val="000000"/>
                </a:solidFill>
                <a:latin typeface="Arial" charset="0"/>
              </a:rPr>
              <a:t>08/09/2011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r>
              <a:rPr lang="en-US" altLang="en-US" smtClean="0"/>
              <a:t>National AC Strategy</a:t>
            </a:r>
          </a:p>
          <a:p>
            <a:pPr eaLnBrk="1" hangingPunct="1"/>
            <a:r>
              <a:rPr lang="en-US" altLang="en-US" smtClean="0"/>
              <a:t>AC LAW </a:t>
            </a:r>
            <a:endParaRPr lang="lt-LT" altLang="en-US" smtClean="0"/>
          </a:p>
        </p:txBody>
      </p:sp>
      <p:sp>
        <p:nvSpPr>
          <p:cNvPr id="41988" name="Slide Number Placeholder 3"/>
          <p:cNvSpPr>
            <a:spLocks noGrp="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74DFC844-C67D-49BA-8B8A-9473C90ABD9B}" type="slidenum">
              <a:rPr lang="en-US" altLang="en-US" sz="1200" b="0"/>
              <a:pPr/>
              <a:t>18</a:t>
            </a:fld>
            <a:endParaRPr lang="en-US"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A07815D3-FC2B-4912-9B1D-871594ABCF28}" type="slidenum">
              <a:rPr lang="en-US" altLang="en-US" sz="1200" b="0"/>
              <a:pPr/>
              <a:t>19</a:t>
            </a:fld>
            <a:endParaRPr lang="en-US" altLang="en-US" sz="1200" b="0"/>
          </a:p>
        </p:txBody>
      </p:sp>
      <p:sp>
        <p:nvSpPr>
          <p:cNvPr id="43011" name="Header Placeholder 1"/>
          <p:cNvSpPr txBox="1">
            <a:spLocks noGrp="1"/>
          </p:cNvSpPr>
          <p:nvPr/>
        </p:nvSpPr>
        <p:spPr bwMode="auto">
          <a:xfrm>
            <a:off x="0" y="0"/>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eaLnBrk="1" hangingPunct="1">
              <a:spcBef>
                <a:spcPct val="0"/>
              </a:spcBef>
            </a:pPr>
            <a:r>
              <a:rPr lang="en-GB" altLang="en-US" sz="1200" b="0">
                <a:latin typeface="Times New Roman" pitchFamily="18" charset="0"/>
              </a:rPr>
              <a:t>Module 1 - Introduction to the Programme</a:t>
            </a:r>
          </a:p>
        </p:txBody>
      </p:sp>
      <p:sp>
        <p:nvSpPr>
          <p:cNvPr id="43012" name="Slide Number Placeholder 6"/>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6AFFC112-2F54-4618-896B-858263D00C85}" type="slidenum">
              <a:rPr lang="en-US" altLang="en-US" sz="1200" b="0">
                <a:latin typeface="Times New Roman" pitchFamily="18" charset="0"/>
              </a:rPr>
              <a:pPr algn="r" eaLnBrk="1" hangingPunct="1">
                <a:spcBef>
                  <a:spcPct val="0"/>
                </a:spcBef>
              </a:pPr>
              <a:t>19</a:t>
            </a:fld>
            <a:endParaRPr lang="en-US" altLang="en-US" sz="1200" b="0">
              <a:latin typeface="Times New Roman" pitchFamily="18" charset="0"/>
            </a:endParaRPr>
          </a:p>
        </p:txBody>
      </p:sp>
      <p:sp>
        <p:nvSpPr>
          <p:cNvPr id="43013" name="Slide Image Placeholder 1"/>
          <p:cNvSpPr>
            <a:spLocks noGrp="1" noRot="1" noChangeAspect="1" noTextEdit="1"/>
          </p:cNvSpPr>
          <p:nvPr>
            <p:ph type="sldImg"/>
          </p:nvPr>
        </p:nvSpPr>
        <p:spPr>
          <a:xfrm>
            <a:off x="1200150" y="698500"/>
            <a:ext cx="4656138" cy="3492500"/>
          </a:xfrm>
          <a:ln/>
        </p:spPr>
      </p:sp>
      <p:sp>
        <p:nvSpPr>
          <p:cNvPr id="43014" name="Notes Placeholder 2"/>
          <p:cNvSpPr>
            <a:spLocks noGrp="1"/>
          </p:cNvSpPr>
          <p:nvPr>
            <p:ph type="body" idx="1"/>
          </p:nvPr>
        </p:nvSpPr>
        <p:spPr>
          <a:xfrm>
            <a:off x="706960" y="4421823"/>
            <a:ext cx="5639345" cy="4189095"/>
          </a:xfrm>
          <a:noFill/>
        </p:spPr>
        <p:txBody>
          <a:bodyPr lIns="94669" tIns="47334" rIns="94669" bIns="47334"/>
          <a:lstStyle/>
          <a:p>
            <a:pPr eaLnBrk="1" hangingPunct="1">
              <a:spcBef>
                <a:spcPct val="0"/>
              </a:spcBef>
            </a:pPr>
            <a:endParaRPr lang="en-GB" altLang="en-US" smtClean="0"/>
          </a:p>
        </p:txBody>
      </p:sp>
      <p:sp>
        <p:nvSpPr>
          <p:cNvPr id="43015"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ABE91684-3354-4D9B-A235-03CD7CA19E7E}" type="slidenum">
              <a:rPr lang="en-US" altLang="en-US" sz="1200" b="0">
                <a:latin typeface="Times New Roman" pitchFamily="18" charset="0"/>
              </a:rPr>
              <a:pPr algn="r" eaLnBrk="1" hangingPunct="1">
                <a:spcBef>
                  <a:spcPct val="0"/>
                </a:spcBef>
              </a:pPr>
              <a:t>19</a:t>
            </a:fld>
            <a:endParaRPr lang="en-US" altLang="en-US" sz="1200" b="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lt-LT" altLang="en-US" smtClean="0"/>
          </a:p>
        </p:txBody>
      </p:sp>
      <p:sp>
        <p:nvSpPr>
          <p:cNvPr id="44036" name="Slide Number Placeholder 3"/>
          <p:cNvSpPr>
            <a:spLocks noGrp="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C120E801-C855-465D-9A2A-5972E48DF7B4}" type="slidenum">
              <a:rPr lang="en-US" altLang="en-US" sz="1200" b="0"/>
              <a:pPr/>
              <a:t>27</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p>
        </p:txBody>
      </p:sp>
      <p:sp>
        <p:nvSpPr>
          <p:cNvPr id="65540" name="Slide Number Placeholder 3"/>
          <p:cNvSpPr>
            <a:spLocks noGrp="1"/>
          </p:cNvSpPr>
          <p:nvPr>
            <p:ph type="sldNum" sz="quarter" idx="5"/>
          </p:nvPr>
        </p:nvSpPr>
        <p:spPr>
          <a:noFill/>
          <a:ln>
            <a:miter lim="800000"/>
            <a:headEnd/>
            <a:tailEnd/>
          </a:ln>
        </p:spPr>
        <p:txBody>
          <a:bodyPr/>
          <a:lstStyle/>
          <a:p>
            <a:fld id="{7BB937E3-7A7F-5B4C-A4C5-6568BF76B154}" type="slidenum">
              <a:rPr lang="en-GB">
                <a:solidFill>
                  <a:srgbClr val="000000"/>
                </a:solidFill>
              </a:rPr>
              <a:pPr/>
              <a:t>28</a:t>
            </a:fld>
            <a:endParaRPr lang="en-GB">
              <a:solidFill>
                <a:srgbClr val="000000"/>
              </a:solidFill>
            </a:endParaRPr>
          </a:p>
        </p:txBody>
      </p:sp>
      <p:sp>
        <p:nvSpPr>
          <p:cNvPr id="65541" name="Footer Placeholder 4"/>
          <p:cNvSpPr>
            <a:spLocks noGrp="1"/>
          </p:cNvSpPr>
          <p:nvPr>
            <p:ph type="ftr" sz="quarter" idx="4"/>
          </p:nvPr>
        </p:nvSpPr>
        <p:spPr>
          <a:noFill/>
          <a:ln>
            <a:miter lim="800000"/>
            <a:headEnd/>
            <a:tailEnd/>
          </a:ln>
        </p:spPr>
        <p:txBody>
          <a:bodyPr/>
          <a:lstStyle/>
          <a:p>
            <a:r>
              <a:rPr lang="en-GB">
                <a:solidFill>
                  <a:srgbClr val="000000"/>
                </a:solidFill>
                <a:latin typeface="Arial" charset="0"/>
              </a:rPr>
              <a:t>www.govrisk.org</a:t>
            </a:r>
          </a:p>
        </p:txBody>
      </p:sp>
      <p:sp>
        <p:nvSpPr>
          <p:cNvPr id="65542" name="Header Placeholder 5"/>
          <p:cNvSpPr>
            <a:spLocks noGrp="1"/>
          </p:cNvSpPr>
          <p:nvPr>
            <p:ph type="hdr" sz="quarter"/>
          </p:nvPr>
        </p:nvSpPr>
        <p:spPr>
          <a:noFill/>
          <a:ln>
            <a:miter lim="800000"/>
            <a:headEnd/>
            <a:tailEnd/>
          </a:ln>
        </p:spPr>
        <p:txBody>
          <a:bodyPr/>
          <a:lstStyle/>
          <a:p>
            <a:r>
              <a:rPr lang="en-GB">
                <a:solidFill>
                  <a:srgbClr val="000000"/>
                </a:solidFill>
                <a:latin typeface="Arial" charset="0"/>
              </a:rPr>
              <a:t>The UK Bribery Act: one-day course</a:t>
            </a:r>
          </a:p>
        </p:txBody>
      </p:sp>
      <p:sp>
        <p:nvSpPr>
          <p:cNvPr id="65543" name="Date Placeholder 6"/>
          <p:cNvSpPr>
            <a:spLocks noGrp="1"/>
          </p:cNvSpPr>
          <p:nvPr>
            <p:ph type="dt" sz="quarter" idx="1"/>
          </p:nvPr>
        </p:nvSpPr>
        <p:spPr>
          <a:noFill/>
          <a:ln>
            <a:miter lim="800000"/>
            <a:headEnd/>
            <a:tailEnd/>
          </a:ln>
        </p:spPr>
        <p:txBody>
          <a:bodyPr/>
          <a:lstStyle/>
          <a:p>
            <a:r>
              <a:rPr lang="en-GB">
                <a:solidFill>
                  <a:srgbClr val="000000"/>
                </a:solidFill>
                <a:latin typeface="Arial" charset="0"/>
              </a:rPr>
              <a:t>08/09/2011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smtClean="0"/>
          </a:p>
        </p:txBody>
      </p:sp>
      <p:sp>
        <p:nvSpPr>
          <p:cNvPr id="34820" name="Slide Number Placeholder 3"/>
          <p:cNvSpPr>
            <a:spLocks noGrp="1"/>
          </p:cNvSpPr>
          <p:nvPr>
            <p:ph type="sldNum" sz="quarter" idx="5"/>
          </p:nvPr>
        </p:nvSpPr>
        <p:spPr>
          <a:noFill/>
        </p:spPr>
        <p:txBody>
          <a:bodyPr/>
          <a:lstStyle>
            <a:lvl1pPr eaLnBrk="0" hangingPunct="0">
              <a:defRPr sz="3300" b="1">
                <a:solidFill>
                  <a:schemeClr val="tx2"/>
                </a:solidFill>
                <a:latin typeface="Times New Roman" pitchFamily="18" charset="0"/>
              </a:defRPr>
            </a:lvl1pPr>
            <a:lvl2pPr marL="759666" indent="-292179" eaLnBrk="0" hangingPunct="0">
              <a:defRPr sz="3300" b="1">
                <a:solidFill>
                  <a:schemeClr val="tx2"/>
                </a:solidFill>
                <a:latin typeface="Times New Roman" pitchFamily="18" charset="0"/>
              </a:defRPr>
            </a:lvl2pPr>
            <a:lvl3pPr marL="1168718" indent="-233744" eaLnBrk="0" hangingPunct="0">
              <a:defRPr sz="3300" b="1">
                <a:solidFill>
                  <a:schemeClr val="tx2"/>
                </a:solidFill>
                <a:latin typeface="Times New Roman" pitchFamily="18" charset="0"/>
              </a:defRPr>
            </a:lvl3pPr>
            <a:lvl4pPr marL="1636205" indent="-233744" eaLnBrk="0" hangingPunct="0">
              <a:defRPr sz="3300" b="1">
                <a:solidFill>
                  <a:schemeClr val="tx2"/>
                </a:solidFill>
                <a:latin typeface="Times New Roman" pitchFamily="18" charset="0"/>
              </a:defRPr>
            </a:lvl4pPr>
            <a:lvl5pPr marL="2103692" indent="-233744" eaLnBrk="0" hangingPunct="0">
              <a:defRPr sz="3300" b="1">
                <a:solidFill>
                  <a:schemeClr val="tx2"/>
                </a:solidFill>
                <a:latin typeface="Times New Roman" pitchFamily="18" charset="0"/>
              </a:defRPr>
            </a:lvl5pPr>
            <a:lvl6pPr marL="2571179" indent="-233744" algn="ctr" eaLnBrk="0" fontAlgn="base" hangingPunct="0">
              <a:spcBef>
                <a:spcPct val="20000"/>
              </a:spcBef>
              <a:spcAft>
                <a:spcPct val="0"/>
              </a:spcAft>
              <a:buClr>
                <a:schemeClr val="accent2"/>
              </a:buClr>
              <a:buSzPct val="80000"/>
              <a:buFont typeface="Wingdings" pitchFamily="2" charset="2"/>
              <a:defRPr sz="3300" b="1">
                <a:solidFill>
                  <a:schemeClr val="tx2"/>
                </a:solidFill>
                <a:latin typeface="Times New Roman" pitchFamily="18" charset="0"/>
              </a:defRPr>
            </a:lvl6pPr>
            <a:lvl7pPr marL="3038666" indent="-233744" algn="ctr" eaLnBrk="0" fontAlgn="base" hangingPunct="0">
              <a:spcBef>
                <a:spcPct val="20000"/>
              </a:spcBef>
              <a:spcAft>
                <a:spcPct val="0"/>
              </a:spcAft>
              <a:buClr>
                <a:schemeClr val="accent2"/>
              </a:buClr>
              <a:buSzPct val="80000"/>
              <a:buFont typeface="Wingdings" pitchFamily="2" charset="2"/>
              <a:defRPr sz="3300" b="1">
                <a:solidFill>
                  <a:schemeClr val="tx2"/>
                </a:solidFill>
                <a:latin typeface="Times New Roman" pitchFamily="18" charset="0"/>
              </a:defRPr>
            </a:lvl7pPr>
            <a:lvl8pPr marL="3506153" indent="-233744" algn="ctr" eaLnBrk="0" fontAlgn="base" hangingPunct="0">
              <a:spcBef>
                <a:spcPct val="20000"/>
              </a:spcBef>
              <a:spcAft>
                <a:spcPct val="0"/>
              </a:spcAft>
              <a:buClr>
                <a:schemeClr val="accent2"/>
              </a:buClr>
              <a:buSzPct val="80000"/>
              <a:buFont typeface="Wingdings" pitchFamily="2" charset="2"/>
              <a:defRPr sz="3300" b="1">
                <a:solidFill>
                  <a:schemeClr val="tx2"/>
                </a:solidFill>
                <a:latin typeface="Times New Roman" pitchFamily="18" charset="0"/>
              </a:defRPr>
            </a:lvl8pPr>
            <a:lvl9pPr marL="3973640" indent="-233744" algn="ctr" eaLnBrk="0" fontAlgn="base" hangingPunct="0">
              <a:spcBef>
                <a:spcPct val="20000"/>
              </a:spcBef>
              <a:spcAft>
                <a:spcPct val="0"/>
              </a:spcAft>
              <a:buClr>
                <a:schemeClr val="accent2"/>
              </a:buClr>
              <a:buSzPct val="80000"/>
              <a:buFont typeface="Wingdings" pitchFamily="2" charset="2"/>
              <a:defRPr sz="3300" b="1">
                <a:solidFill>
                  <a:schemeClr val="tx2"/>
                </a:solidFill>
                <a:latin typeface="Times New Roman" pitchFamily="18" charset="0"/>
              </a:defRPr>
            </a:lvl9pPr>
          </a:lstStyle>
          <a:p>
            <a:pPr eaLnBrk="1" hangingPunct="1"/>
            <a:fld id="{0B1F9E09-AA86-4BF5-848A-0F3D97CC58DB}" type="slidenum">
              <a:rPr lang="en-US" altLang="en-US" sz="1200">
                <a:solidFill>
                  <a:schemeClr val="tx1"/>
                </a:solidFill>
              </a:rPr>
              <a:pPr eaLnBrk="1" hangingPunct="1"/>
              <a:t>29</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1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02767" indent="-270295">
              <a:defRPr>
                <a:solidFill>
                  <a:schemeClr val="tx1"/>
                </a:solidFill>
                <a:latin typeface="Arial" charset="0"/>
                <a:cs typeface="Arial" charset="0"/>
              </a:defRPr>
            </a:lvl2pPr>
            <a:lvl3pPr marL="1081180" indent="-216236">
              <a:defRPr>
                <a:solidFill>
                  <a:schemeClr val="tx1"/>
                </a:solidFill>
                <a:latin typeface="Arial" charset="0"/>
                <a:cs typeface="Arial" charset="0"/>
              </a:defRPr>
            </a:lvl3pPr>
            <a:lvl4pPr marL="1513653" indent="-216236">
              <a:defRPr>
                <a:solidFill>
                  <a:schemeClr val="tx1"/>
                </a:solidFill>
                <a:latin typeface="Arial" charset="0"/>
                <a:cs typeface="Arial" charset="0"/>
              </a:defRPr>
            </a:lvl4pPr>
            <a:lvl5pPr marL="1946125" indent="-216236">
              <a:defRPr>
                <a:solidFill>
                  <a:schemeClr val="tx1"/>
                </a:solidFill>
                <a:latin typeface="Arial" charset="0"/>
                <a:cs typeface="Arial" charset="0"/>
              </a:defRPr>
            </a:lvl5pPr>
            <a:lvl6pPr marL="2378597" indent="-216236" eaLnBrk="0" fontAlgn="base" hangingPunct="0">
              <a:spcBef>
                <a:spcPct val="0"/>
              </a:spcBef>
              <a:spcAft>
                <a:spcPct val="0"/>
              </a:spcAft>
              <a:defRPr>
                <a:solidFill>
                  <a:schemeClr val="tx1"/>
                </a:solidFill>
                <a:latin typeface="Arial" charset="0"/>
                <a:cs typeface="Arial" charset="0"/>
              </a:defRPr>
            </a:lvl6pPr>
            <a:lvl7pPr marL="2811069" indent="-216236" eaLnBrk="0" fontAlgn="base" hangingPunct="0">
              <a:spcBef>
                <a:spcPct val="0"/>
              </a:spcBef>
              <a:spcAft>
                <a:spcPct val="0"/>
              </a:spcAft>
              <a:defRPr>
                <a:solidFill>
                  <a:schemeClr val="tx1"/>
                </a:solidFill>
                <a:latin typeface="Arial" charset="0"/>
                <a:cs typeface="Arial" charset="0"/>
              </a:defRPr>
            </a:lvl7pPr>
            <a:lvl8pPr marL="3243542" indent="-216236" eaLnBrk="0" fontAlgn="base" hangingPunct="0">
              <a:spcBef>
                <a:spcPct val="0"/>
              </a:spcBef>
              <a:spcAft>
                <a:spcPct val="0"/>
              </a:spcAft>
              <a:defRPr>
                <a:solidFill>
                  <a:schemeClr val="tx1"/>
                </a:solidFill>
                <a:latin typeface="Arial" charset="0"/>
                <a:cs typeface="Arial" charset="0"/>
              </a:defRPr>
            </a:lvl8pPr>
            <a:lvl9pPr marL="3676014" indent="-216236"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mtClean="0">
                <a:solidFill>
                  <a:prstClr val="black"/>
                </a:solidFill>
                <a:latin typeface="Verdana" pitchFamily="34" charset="0"/>
              </a:rPr>
              <a:t>www.</a:t>
            </a:r>
            <a:r>
              <a:rPr lang="en-GB" altLang="en-US" b="1" smtClean="0">
                <a:solidFill>
                  <a:prstClr val="black"/>
                </a:solidFill>
                <a:latin typeface="Verdana" pitchFamily="34" charset="0"/>
              </a:rPr>
              <a:t>Gov</a:t>
            </a:r>
            <a:r>
              <a:rPr lang="en-GB" altLang="en-US" b="1" i="1" smtClean="0">
                <a:solidFill>
                  <a:srgbClr val="0082BD"/>
                </a:solidFill>
                <a:latin typeface="Verdana" pitchFamily="34" charset="0"/>
              </a:rPr>
              <a:t>Risk</a:t>
            </a:r>
            <a:r>
              <a:rPr lang="en-GB" altLang="en-US" smtClean="0">
                <a:solidFill>
                  <a:prstClr val="black"/>
                </a:solidFill>
                <a:latin typeface="Verdana" pitchFamily="34" charset="0"/>
              </a:rPr>
              <a:t>.org</a:t>
            </a:r>
          </a:p>
        </p:txBody>
      </p:sp>
      <p:sp>
        <p:nvSpPr>
          <p:cNvPr id="81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2767" indent="-270295">
              <a:defRPr>
                <a:solidFill>
                  <a:schemeClr val="tx1"/>
                </a:solidFill>
                <a:latin typeface="Arial" charset="0"/>
                <a:cs typeface="Arial" charset="0"/>
              </a:defRPr>
            </a:lvl2pPr>
            <a:lvl3pPr marL="1081180" indent="-216236">
              <a:defRPr>
                <a:solidFill>
                  <a:schemeClr val="tx1"/>
                </a:solidFill>
                <a:latin typeface="Arial" charset="0"/>
                <a:cs typeface="Arial" charset="0"/>
              </a:defRPr>
            </a:lvl3pPr>
            <a:lvl4pPr marL="1513653" indent="-216236">
              <a:defRPr>
                <a:solidFill>
                  <a:schemeClr val="tx1"/>
                </a:solidFill>
                <a:latin typeface="Arial" charset="0"/>
                <a:cs typeface="Arial" charset="0"/>
              </a:defRPr>
            </a:lvl4pPr>
            <a:lvl5pPr marL="1946125" indent="-216236">
              <a:defRPr>
                <a:solidFill>
                  <a:schemeClr val="tx1"/>
                </a:solidFill>
                <a:latin typeface="Arial" charset="0"/>
                <a:cs typeface="Arial" charset="0"/>
              </a:defRPr>
            </a:lvl5pPr>
            <a:lvl6pPr marL="2378597" indent="-216236" eaLnBrk="0" fontAlgn="base" hangingPunct="0">
              <a:spcBef>
                <a:spcPct val="0"/>
              </a:spcBef>
              <a:spcAft>
                <a:spcPct val="0"/>
              </a:spcAft>
              <a:defRPr>
                <a:solidFill>
                  <a:schemeClr val="tx1"/>
                </a:solidFill>
                <a:latin typeface="Arial" charset="0"/>
                <a:cs typeface="Arial" charset="0"/>
              </a:defRPr>
            </a:lvl6pPr>
            <a:lvl7pPr marL="2811069" indent="-216236" eaLnBrk="0" fontAlgn="base" hangingPunct="0">
              <a:spcBef>
                <a:spcPct val="0"/>
              </a:spcBef>
              <a:spcAft>
                <a:spcPct val="0"/>
              </a:spcAft>
              <a:defRPr>
                <a:solidFill>
                  <a:schemeClr val="tx1"/>
                </a:solidFill>
                <a:latin typeface="Arial" charset="0"/>
                <a:cs typeface="Arial" charset="0"/>
              </a:defRPr>
            </a:lvl7pPr>
            <a:lvl8pPr marL="3243542" indent="-216236" eaLnBrk="0" fontAlgn="base" hangingPunct="0">
              <a:spcBef>
                <a:spcPct val="0"/>
              </a:spcBef>
              <a:spcAft>
                <a:spcPct val="0"/>
              </a:spcAft>
              <a:defRPr>
                <a:solidFill>
                  <a:schemeClr val="tx1"/>
                </a:solidFill>
                <a:latin typeface="Arial" charset="0"/>
                <a:cs typeface="Arial" charset="0"/>
              </a:defRPr>
            </a:lvl8pPr>
            <a:lvl9pPr marL="3676014" indent="-216236" eaLnBrk="0" fontAlgn="base" hangingPunct="0">
              <a:spcBef>
                <a:spcPct val="0"/>
              </a:spcBef>
              <a:spcAft>
                <a:spcPct val="0"/>
              </a:spcAft>
              <a:defRPr>
                <a:solidFill>
                  <a:schemeClr val="tx1"/>
                </a:solidFill>
                <a:latin typeface="Arial" charset="0"/>
                <a:cs typeface="Arial" charset="0"/>
              </a:defRPr>
            </a:lvl9pPr>
          </a:lstStyle>
          <a:p>
            <a:fld id="{F12A3495-5770-40D3-9B67-BB1A652F5C3C}" type="slidenum">
              <a:rPr lang="en-GB" altLang="nl-NL">
                <a:solidFill>
                  <a:prstClr val="black"/>
                </a:solidFill>
                <a:latin typeface="Verdana" pitchFamily="34" charset="0"/>
              </a:rPr>
              <a:pPr/>
              <a:t>56</a:t>
            </a:fld>
            <a:endParaRPr lang="en-GB" altLang="nl-NL">
              <a:solidFill>
                <a:prstClr val="black"/>
              </a:solidFill>
              <a:latin typeface="Verdana" pitchFamily="34" charset="0"/>
            </a:endParaRPr>
          </a:p>
        </p:txBody>
      </p:sp>
      <p:sp>
        <p:nvSpPr>
          <p:cNvPr id="8198"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cs typeface="Arial" charset="0"/>
              </a:defRPr>
            </a:lvl1pPr>
            <a:lvl2pPr marL="702767" indent="-270295">
              <a:defRPr>
                <a:solidFill>
                  <a:schemeClr val="tx1"/>
                </a:solidFill>
                <a:latin typeface="Arial" charset="0"/>
                <a:cs typeface="Arial" charset="0"/>
              </a:defRPr>
            </a:lvl2pPr>
            <a:lvl3pPr marL="1081180" indent="-216236">
              <a:defRPr>
                <a:solidFill>
                  <a:schemeClr val="tx1"/>
                </a:solidFill>
                <a:latin typeface="Arial" charset="0"/>
                <a:cs typeface="Arial" charset="0"/>
              </a:defRPr>
            </a:lvl3pPr>
            <a:lvl4pPr marL="1513653" indent="-216236">
              <a:defRPr>
                <a:solidFill>
                  <a:schemeClr val="tx1"/>
                </a:solidFill>
                <a:latin typeface="Arial" charset="0"/>
                <a:cs typeface="Arial" charset="0"/>
              </a:defRPr>
            </a:lvl4pPr>
            <a:lvl5pPr marL="1946125" indent="-216236">
              <a:defRPr>
                <a:solidFill>
                  <a:schemeClr val="tx1"/>
                </a:solidFill>
                <a:latin typeface="Arial" charset="0"/>
                <a:cs typeface="Arial" charset="0"/>
              </a:defRPr>
            </a:lvl5pPr>
            <a:lvl6pPr marL="2378597" indent="-216236" eaLnBrk="0" fontAlgn="base" hangingPunct="0">
              <a:spcBef>
                <a:spcPct val="0"/>
              </a:spcBef>
              <a:spcAft>
                <a:spcPct val="0"/>
              </a:spcAft>
              <a:defRPr>
                <a:solidFill>
                  <a:schemeClr val="tx1"/>
                </a:solidFill>
                <a:latin typeface="Arial" charset="0"/>
                <a:cs typeface="Arial" charset="0"/>
              </a:defRPr>
            </a:lvl6pPr>
            <a:lvl7pPr marL="2811069" indent="-216236" eaLnBrk="0" fontAlgn="base" hangingPunct="0">
              <a:spcBef>
                <a:spcPct val="0"/>
              </a:spcBef>
              <a:spcAft>
                <a:spcPct val="0"/>
              </a:spcAft>
              <a:defRPr>
                <a:solidFill>
                  <a:schemeClr val="tx1"/>
                </a:solidFill>
                <a:latin typeface="Arial" charset="0"/>
                <a:cs typeface="Arial" charset="0"/>
              </a:defRPr>
            </a:lvl7pPr>
            <a:lvl8pPr marL="3243542" indent="-216236" eaLnBrk="0" fontAlgn="base" hangingPunct="0">
              <a:spcBef>
                <a:spcPct val="0"/>
              </a:spcBef>
              <a:spcAft>
                <a:spcPct val="0"/>
              </a:spcAft>
              <a:defRPr>
                <a:solidFill>
                  <a:schemeClr val="tx1"/>
                </a:solidFill>
                <a:latin typeface="Arial" charset="0"/>
                <a:cs typeface="Arial" charset="0"/>
              </a:defRPr>
            </a:lvl8pPr>
            <a:lvl9pPr marL="3676014" indent="-216236"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mtClean="0">
                <a:solidFill>
                  <a:prstClr val="black"/>
                </a:solidFill>
                <a:latin typeface="Verdana" pitchFamily="34" charset="0"/>
              </a:rPr>
              <a:t>Tackling Corruption and Collusion in Public Procurement, Panama City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AFF4E7F6-EECA-4D63-A37E-4895E77C69DE}" type="slidenum">
              <a:rPr lang="en-US" altLang="en-US" sz="1200" b="0"/>
              <a:pPr/>
              <a:t>3</a:t>
            </a:fld>
            <a:endParaRPr lang="en-US" altLang="en-US" sz="1200" b="0"/>
          </a:p>
        </p:txBody>
      </p:sp>
      <p:sp>
        <p:nvSpPr>
          <p:cNvPr id="33795" name="Rectangle 7"/>
          <p:cNvSpPr txBox="1">
            <a:spLocks noGrp="1" noChangeArrowheads="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7ADF93FC-4465-4F2F-BA15-F5414417D51A}" type="slidenum">
              <a:rPr lang="en-GB" altLang="en-US" sz="1200" b="0"/>
              <a:pPr algn="r" eaLnBrk="1" hangingPunct="1">
                <a:spcBef>
                  <a:spcPct val="0"/>
                </a:spcBef>
              </a:pPr>
              <a:t>3</a:t>
            </a:fld>
            <a:endParaRPr lang="en-GB" altLang="en-US" sz="1200" b="0"/>
          </a:p>
        </p:txBody>
      </p:sp>
      <p:sp>
        <p:nvSpPr>
          <p:cNvPr id="33796" name="Slide Image Placeholder 1"/>
          <p:cNvSpPr>
            <a:spLocks noGrp="1" noRot="1" noChangeAspect="1" noTextEdit="1"/>
          </p:cNvSpPr>
          <p:nvPr>
            <p:ph type="sldImg"/>
          </p:nvPr>
        </p:nvSpPr>
        <p:spPr>
          <a:ln/>
        </p:spPr>
      </p:sp>
      <p:sp>
        <p:nvSpPr>
          <p:cNvPr id="33797" name="Notes Placeholder 2"/>
          <p:cNvSpPr>
            <a:spLocks noGrp="1"/>
          </p:cNvSpPr>
          <p:nvPr>
            <p:ph type="body" idx="1"/>
          </p:nvPr>
        </p:nvSpPr>
        <p:spPr>
          <a:noFill/>
        </p:spPr>
        <p:txBody>
          <a:bodyPr/>
          <a:lstStyle/>
          <a:p>
            <a:pPr eaLnBrk="1" hangingPunct="1">
              <a:spcBef>
                <a:spcPct val="0"/>
              </a:spcBef>
            </a:pPr>
            <a:r>
              <a:rPr lang="en-GB" altLang="en-US" smtClean="0"/>
              <a:t>National stakeholders decide what is to be assessed, how to assess it, and how the assessment is to be used.</a:t>
            </a:r>
          </a:p>
          <a:p>
            <a:pPr eaLnBrk="1" hangingPunct="1">
              <a:spcBef>
                <a:spcPct val="0"/>
              </a:spcBef>
            </a:pPr>
            <a:endParaRPr lang="en-GB" altLang="en-US" smtClean="0"/>
          </a:p>
          <a:p>
            <a:pPr eaLnBrk="1" hangingPunct="1">
              <a:spcBef>
                <a:spcPct val="0"/>
              </a:spcBef>
            </a:pPr>
            <a:r>
              <a:rPr lang="en-GB" altLang="en-US" smtClean="0"/>
              <a:t>CSO-initiated as part of advocacy efforts to raise awareness about a governance problem, press for govt to take action</a:t>
            </a:r>
          </a:p>
          <a:p>
            <a:pPr eaLnBrk="1" hangingPunct="1">
              <a:spcBef>
                <a:spcPct val="0"/>
              </a:spcBef>
            </a:pPr>
            <a:r>
              <a:rPr lang="en-GB" altLang="en-US" smtClean="0"/>
              <a:t>Research institution-initiated: to inform society’s dialogue on a particular public policy issue</a:t>
            </a:r>
          </a:p>
          <a:p>
            <a:pPr eaLnBrk="1" hangingPunct="1">
              <a:spcBef>
                <a:spcPct val="0"/>
              </a:spcBef>
            </a:pPr>
            <a:endParaRPr lang="en-GB" altLang="en-US" smtClean="0"/>
          </a:p>
          <a:p>
            <a:pPr eaLnBrk="1" hangingPunct="1">
              <a:spcBef>
                <a:spcPct val="0"/>
              </a:spcBef>
            </a:pPr>
            <a:r>
              <a:rPr lang="en-GB" altLang="en-US" smtClean="0"/>
              <a:t>Comprehensive: focus on multiple dimensions of governance – corruption, human rights, elections – or sectoral (health, education)</a:t>
            </a:r>
          </a:p>
          <a:p>
            <a:pPr eaLnBrk="1" hangingPunct="1">
              <a:spcBef>
                <a:spcPct val="0"/>
              </a:spcBef>
            </a:pPr>
            <a:endParaRPr lang="en-GB" altLang="en-US" smtClean="0"/>
          </a:p>
          <a:p>
            <a:pPr eaLnBrk="1" hangingPunct="1">
              <a:spcBef>
                <a:spcPct val="0"/>
              </a:spcBef>
            </a:pPr>
            <a:r>
              <a:rPr lang="en-GB" altLang="en-US" smtClean="0"/>
              <a:t>No single actor can be said to represent “the country” which means that country-led assessments must have active participation of state and non-state actors</a:t>
            </a:r>
          </a:p>
          <a:p>
            <a:pPr eaLnBrk="1" hangingPunct="1">
              <a:spcBef>
                <a:spcPct val="0"/>
              </a:spcBef>
            </a:pPr>
            <a:endParaRPr lang="en-GB" altLang="en-US" smtClean="0"/>
          </a:p>
          <a:p>
            <a:pPr eaLnBrk="1" hangingPunct="1">
              <a:spcBef>
                <a:spcPct val="0"/>
              </a:spcBef>
            </a:pPr>
            <a:r>
              <a:rPr lang="en-GB" altLang="en-US" smtClean="0"/>
              <a:t>Of course, local engagement throughout assess process is critical for safeguarding policy relevance of the assessment process</a:t>
            </a:r>
          </a:p>
          <a:p>
            <a:pPr eaLnBrk="1" hangingPunct="1">
              <a:spcBef>
                <a:spcPct val="0"/>
              </a:spcBef>
            </a:pPr>
            <a:endParaRPr lang="en-GB" altLang="en-US" smtClean="0"/>
          </a:p>
          <a:p>
            <a:pPr eaLnBrk="1" hangingPunct="1">
              <a:spcBef>
                <a:spcPct val="0"/>
              </a:spcBef>
            </a:pPr>
            <a:endParaRPr lang="en-GB" altLang="en-US" smtClean="0"/>
          </a:p>
        </p:txBody>
      </p:sp>
      <p:sp>
        <p:nvSpPr>
          <p:cNvPr id="33798"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84CF6461-FEF2-4C84-9145-AD7DC555BC28}" type="slidenum">
              <a:rPr lang="en-US" altLang="en-US" sz="1200" b="0">
                <a:latin typeface="Times New Roman" pitchFamily="18" charset="0"/>
              </a:rPr>
              <a:pPr algn="r" eaLnBrk="1" hangingPunct="1">
                <a:spcBef>
                  <a:spcPct val="0"/>
                </a:spcBef>
              </a:pPr>
              <a:t>3</a:t>
            </a:fld>
            <a:endParaRPr lang="en-US" altLang="en-US" sz="1200" b="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4050BFE8-5F60-495A-B105-40DBB3593FCE}" type="slidenum">
              <a:rPr lang="en-US" altLang="en-US" sz="1200" b="0"/>
              <a:pPr/>
              <a:t>4</a:t>
            </a:fld>
            <a:endParaRPr lang="en-US" altLang="en-US" sz="1200" b="0"/>
          </a:p>
        </p:txBody>
      </p:sp>
      <p:sp>
        <p:nvSpPr>
          <p:cNvPr id="34819" name="Header Placeholder 1"/>
          <p:cNvSpPr txBox="1">
            <a:spLocks noGrp="1"/>
          </p:cNvSpPr>
          <p:nvPr/>
        </p:nvSpPr>
        <p:spPr bwMode="auto">
          <a:xfrm>
            <a:off x="0" y="0"/>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eaLnBrk="1" hangingPunct="1">
              <a:spcBef>
                <a:spcPct val="0"/>
              </a:spcBef>
            </a:pPr>
            <a:r>
              <a:rPr lang="en-GB" altLang="en-US" sz="1200" b="0">
                <a:latin typeface="Times New Roman" pitchFamily="18" charset="0"/>
              </a:rPr>
              <a:t>Module 1 - Introduction to the Programme</a:t>
            </a:r>
          </a:p>
        </p:txBody>
      </p:sp>
      <p:sp>
        <p:nvSpPr>
          <p:cNvPr id="34820" name="Slide Number Placeholder 6"/>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2ABFE720-997A-418F-87DB-BC46A04CBC08}" type="slidenum">
              <a:rPr lang="en-US" altLang="en-US" sz="1200" b="0">
                <a:latin typeface="Times New Roman" pitchFamily="18" charset="0"/>
              </a:rPr>
              <a:pPr algn="r" eaLnBrk="1" hangingPunct="1">
                <a:spcBef>
                  <a:spcPct val="0"/>
                </a:spcBef>
              </a:pPr>
              <a:t>4</a:t>
            </a:fld>
            <a:endParaRPr lang="en-US" altLang="en-US" sz="1200" b="0">
              <a:latin typeface="Times New Roman" pitchFamily="18" charset="0"/>
            </a:endParaRPr>
          </a:p>
        </p:txBody>
      </p:sp>
      <p:sp>
        <p:nvSpPr>
          <p:cNvPr id="34821" name="Slide Image Placeholder 1"/>
          <p:cNvSpPr>
            <a:spLocks noGrp="1" noRot="1" noChangeAspect="1" noTextEdit="1"/>
          </p:cNvSpPr>
          <p:nvPr>
            <p:ph type="sldImg"/>
          </p:nvPr>
        </p:nvSpPr>
        <p:spPr>
          <a:xfrm>
            <a:off x="1200150" y="698500"/>
            <a:ext cx="4656138" cy="3492500"/>
          </a:xfrm>
          <a:ln/>
        </p:spPr>
      </p:sp>
      <p:sp>
        <p:nvSpPr>
          <p:cNvPr id="34822" name="Notes Placeholder 2"/>
          <p:cNvSpPr>
            <a:spLocks noGrp="1"/>
          </p:cNvSpPr>
          <p:nvPr>
            <p:ph type="body" idx="1"/>
          </p:nvPr>
        </p:nvSpPr>
        <p:spPr>
          <a:xfrm>
            <a:off x="706960" y="4421823"/>
            <a:ext cx="5639345" cy="4189095"/>
          </a:xfrm>
          <a:noFill/>
        </p:spPr>
        <p:txBody>
          <a:bodyPr lIns="94669" tIns="47334" rIns="94669" bIns="47334"/>
          <a:lstStyle/>
          <a:p>
            <a:pPr marL="766159" lvl="1" indent="-293803">
              <a:spcBef>
                <a:spcPct val="50000"/>
              </a:spcBef>
            </a:pPr>
            <a:endParaRPr lang="en-GB" altLang="en-US" smtClean="0"/>
          </a:p>
        </p:txBody>
      </p:sp>
      <p:sp>
        <p:nvSpPr>
          <p:cNvPr id="34823"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1BF04AC7-E383-4DFA-8CF3-2DAF41294217}" type="slidenum">
              <a:rPr lang="en-US" altLang="en-US" sz="1200" b="0">
                <a:latin typeface="Times New Roman" pitchFamily="18" charset="0"/>
              </a:rPr>
              <a:pPr algn="r" eaLnBrk="1" hangingPunct="1">
                <a:spcBef>
                  <a:spcPct val="0"/>
                </a:spcBef>
              </a:pPr>
              <a:t>4</a:t>
            </a:fld>
            <a:endParaRPr lang="en-US" altLang="en-US" sz="1200" b="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77B0CE2E-1F75-411C-A435-242BE81CB16B}" type="slidenum">
              <a:rPr lang="en-US" altLang="en-US" sz="1200" b="0"/>
              <a:pPr/>
              <a:t>5</a:t>
            </a:fld>
            <a:endParaRPr lang="en-US" altLang="en-US" sz="1200" b="0"/>
          </a:p>
        </p:txBody>
      </p:sp>
      <p:sp>
        <p:nvSpPr>
          <p:cNvPr id="35843" name="Rectangle 7"/>
          <p:cNvSpPr txBox="1">
            <a:spLocks noGrp="1" noChangeArrowheads="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33BE1111-31CC-4AA6-BFFB-5033F0CE6AF3}" type="slidenum">
              <a:rPr lang="en-GB" altLang="en-US" sz="1200" b="0"/>
              <a:pPr algn="r" eaLnBrk="1" hangingPunct="1">
                <a:spcBef>
                  <a:spcPct val="0"/>
                </a:spcBef>
              </a:pPr>
              <a:t>5</a:t>
            </a:fld>
            <a:endParaRPr lang="en-GB" altLang="en-US" sz="1200" b="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pPr eaLnBrk="1" hangingPunct="1"/>
            <a:r>
              <a:rPr lang="en-GB" altLang="en-US" smtClean="0"/>
              <a:t>Simplistic model – not all countries adopt such a linear approach. </a:t>
            </a:r>
          </a:p>
          <a:p>
            <a:pPr eaLnBrk="1" hangingPunct="1"/>
            <a:r>
              <a:rPr lang="en-GB" altLang="en-US" smtClean="0"/>
              <a:t>Examples of EU Best Practises :</a:t>
            </a:r>
          </a:p>
          <a:p>
            <a:pPr eaLnBrk="1" hangingPunct="1"/>
            <a:r>
              <a:rPr lang="en-GB" altLang="en-US" smtClean="0"/>
              <a:t>1)Netherlands</a:t>
            </a:r>
          </a:p>
          <a:p>
            <a:pPr eaLnBrk="1" hangingPunct="1"/>
            <a:r>
              <a:rPr lang="en-GB" altLang="en-US" smtClean="0"/>
              <a:t>2)Slovenia</a:t>
            </a:r>
          </a:p>
          <a:p>
            <a:pPr eaLnBrk="1" hangingPunct="1"/>
            <a:r>
              <a:rPr lang="en-GB" altLang="en-US" smtClean="0"/>
              <a:t>3)Lithuania, etc</a:t>
            </a:r>
          </a:p>
          <a:p>
            <a:pPr eaLnBrk="1" hangingPunct="1"/>
            <a:endParaRPr lang="en-GB" altLang="en-US" smtClean="0"/>
          </a:p>
          <a:p>
            <a:pPr eaLnBrk="1" hangingPunct="1"/>
            <a:endParaRPr lang="en-GB" altLang="en-US" smtClean="0"/>
          </a:p>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D82B58AF-FFF4-42C2-86BF-883D11BCBE9E}" type="slidenum">
              <a:rPr lang="en-US" altLang="en-US" sz="1200" b="0"/>
              <a:pPr/>
              <a:t>6</a:t>
            </a:fld>
            <a:endParaRPr lang="en-US" altLang="en-US" sz="1200" b="0"/>
          </a:p>
        </p:txBody>
      </p:sp>
      <p:sp>
        <p:nvSpPr>
          <p:cNvPr id="36867" name="Rectangle 7"/>
          <p:cNvSpPr txBox="1">
            <a:spLocks noGrp="1" noChangeArrowheads="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8FC0C323-523E-407D-B2E0-B92A457B75C6}" type="slidenum">
              <a:rPr lang="en-GB" altLang="en-US" sz="1200" b="0"/>
              <a:pPr algn="r" eaLnBrk="1" hangingPunct="1">
                <a:spcBef>
                  <a:spcPct val="0"/>
                </a:spcBef>
              </a:pPr>
              <a:t>6</a:t>
            </a:fld>
            <a:endParaRPr lang="en-GB" altLang="en-US" sz="1200" b="0"/>
          </a:p>
        </p:txBody>
      </p:sp>
      <p:sp>
        <p:nvSpPr>
          <p:cNvPr id="36868" name="Slide Image Placeholder 1"/>
          <p:cNvSpPr>
            <a:spLocks noGrp="1" noRot="1" noChangeAspect="1" noTextEdit="1"/>
          </p:cNvSpPr>
          <p:nvPr>
            <p:ph type="sldImg"/>
          </p:nvPr>
        </p:nvSpPr>
        <p:spPr>
          <a:ln/>
        </p:spPr>
      </p:sp>
      <p:sp>
        <p:nvSpPr>
          <p:cNvPr id="36869" name="Notes Placeholder 2"/>
          <p:cNvSpPr>
            <a:spLocks noGrp="1"/>
          </p:cNvSpPr>
          <p:nvPr>
            <p:ph type="body" idx="1"/>
          </p:nvPr>
        </p:nvSpPr>
        <p:spPr>
          <a:noFill/>
        </p:spPr>
        <p:txBody>
          <a:bodyPr/>
          <a:lstStyle/>
          <a:p>
            <a:pPr marL="233744" indent="-233744">
              <a:spcBef>
                <a:spcPct val="0"/>
              </a:spcBef>
              <a:buFontTx/>
              <a:buAutoNum type="arabicPeriod"/>
            </a:pPr>
            <a:r>
              <a:rPr lang="en-GB" altLang="en-US" smtClean="0"/>
              <a:t>anti-corruption strategy, CPI</a:t>
            </a:r>
          </a:p>
          <a:p>
            <a:pPr marL="233744" indent="-233744">
              <a:spcBef>
                <a:spcPct val="0"/>
              </a:spcBef>
              <a:buFontTx/>
              <a:buAutoNum type="arabicPeriod"/>
            </a:pPr>
            <a:r>
              <a:rPr lang="en-GB" altLang="en-US" smtClean="0"/>
              <a:t>Focus on national gov priorities</a:t>
            </a:r>
          </a:p>
          <a:p>
            <a:pPr marL="233744" indent="-233744">
              <a:spcBef>
                <a:spcPct val="0"/>
              </a:spcBef>
            </a:pPr>
            <a:r>
              <a:rPr lang="en-GB" altLang="en-US" smtClean="0"/>
              <a:t>3. Conforms to global standards in terms of technical rigour – collect data from variety of sources (surveys, admin data, national stats, civil society)</a:t>
            </a:r>
          </a:p>
          <a:p>
            <a:pPr marL="233744" indent="-233744">
              <a:spcBef>
                <a:spcPct val="0"/>
              </a:spcBef>
            </a:pPr>
            <a:r>
              <a:rPr lang="en-GB" altLang="en-US" smtClean="0"/>
              <a:t>4. And assess process and results should form part of wider social dialogue (research team comprised of measurement experts from academia and NSO &amp; steering committee – guidance throughout &amp; responsible for presenting results – legitimacy / credibility of assess)</a:t>
            </a:r>
          </a:p>
          <a:p>
            <a:pPr marL="233744" indent="-233744">
              <a:spcBef>
                <a:spcPct val="0"/>
              </a:spcBef>
            </a:pPr>
            <a:r>
              <a:rPr lang="en-GB" altLang="en-US" smtClean="0"/>
              <a:t>5. Making it publicly accessible</a:t>
            </a:r>
          </a:p>
          <a:p>
            <a:pPr marL="233744" indent="-233744">
              <a:spcBef>
                <a:spcPct val="0"/>
              </a:spcBef>
            </a:pPr>
            <a:r>
              <a:rPr lang="en-GB" altLang="en-US" smtClean="0"/>
              <a:t>6. Sensitive to vulnerable groups (Framework doc)</a:t>
            </a:r>
          </a:p>
          <a:p>
            <a:pPr marL="233744" indent="-233744">
              <a:spcBef>
                <a:spcPct val="0"/>
              </a:spcBef>
            </a:pPr>
            <a:r>
              <a:rPr lang="en-GB" altLang="en-US" smtClean="0"/>
              <a:t>7. incl. govt policymakers, civil society, academia, media, parliament, political parties – with particular emphasis on national stats agency in charge of gov data collection, storage &amp; analysis</a:t>
            </a:r>
          </a:p>
          <a:p>
            <a:pPr marL="233744" indent="-233744">
              <a:spcBef>
                <a:spcPct val="0"/>
              </a:spcBef>
            </a:pPr>
            <a:endParaRPr lang="en-GB" altLang="en-US" smtClean="0"/>
          </a:p>
          <a:p>
            <a:pPr marL="233744" indent="-233744">
              <a:spcBef>
                <a:spcPct val="0"/>
              </a:spcBef>
            </a:pPr>
            <a:r>
              <a:rPr lang="en-GB" altLang="en-US" smtClean="0"/>
              <a:t>Key capacities required in country-led assess:</a:t>
            </a:r>
          </a:p>
          <a:p>
            <a:pPr marL="233744" indent="-233744">
              <a:spcBef>
                <a:spcPct val="0"/>
              </a:spcBef>
            </a:pPr>
            <a:endParaRPr lang="en-GB" altLang="en-US" smtClean="0"/>
          </a:p>
          <a:p>
            <a:pPr marL="233744" indent="-233744">
              <a:spcBef>
                <a:spcPct val="0"/>
              </a:spcBef>
            </a:pPr>
            <a:r>
              <a:rPr lang="en-GB" altLang="en-US" smtClean="0"/>
              <a:t>Facilitating multi-stakeholder discussions on assessment &amp; monitoring</a:t>
            </a:r>
          </a:p>
          <a:p>
            <a:pPr marL="233744" indent="-233744">
              <a:spcBef>
                <a:spcPct val="0"/>
              </a:spcBef>
            </a:pPr>
            <a:r>
              <a:rPr lang="en-GB" altLang="en-US" smtClean="0"/>
              <a:t>Coordinating data-producing agencies</a:t>
            </a:r>
          </a:p>
          <a:p>
            <a:pPr marL="233744" indent="-233744">
              <a:spcBef>
                <a:spcPct val="0"/>
              </a:spcBef>
            </a:pPr>
            <a:r>
              <a:rPr lang="en-GB" altLang="en-US" smtClean="0"/>
              <a:t>Research &amp; data collection: surveys, FGDs, etc.</a:t>
            </a:r>
          </a:p>
          <a:p>
            <a:pPr marL="233744" indent="-233744">
              <a:spcBef>
                <a:spcPct val="0"/>
              </a:spcBef>
            </a:pPr>
            <a:r>
              <a:rPr lang="en-GB" altLang="en-US" smtClean="0"/>
              <a:t>Data disaggregation / analysis</a:t>
            </a:r>
          </a:p>
          <a:p>
            <a:pPr marL="233744" indent="-233744">
              <a:spcBef>
                <a:spcPct val="0"/>
              </a:spcBef>
            </a:pPr>
            <a:r>
              <a:rPr lang="en-GB" altLang="en-US" smtClean="0"/>
              <a:t>Database management of gov data</a:t>
            </a:r>
          </a:p>
          <a:p>
            <a:pPr marL="233744" indent="-233744">
              <a:spcBef>
                <a:spcPct val="0"/>
              </a:spcBef>
            </a:pPr>
            <a:r>
              <a:rPr lang="en-GB" altLang="en-US" smtClean="0"/>
              <a:t>Disseminating / presenting assess results</a:t>
            </a:r>
          </a:p>
          <a:p>
            <a:pPr marL="233744" indent="-233744">
              <a:spcBef>
                <a:spcPct val="0"/>
              </a:spcBef>
            </a:pPr>
            <a:r>
              <a:rPr lang="en-GB" altLang="en-US" smtClean="0"/>
              <a:t>Using gov in policymaking</a:t>
            </a:r>
          </a:p>
          <a:p>
            <a:pPr marL="233744" indent="-233744">
              <a:spcBef>
                <a:spcPct val="0"/>
              </a:spcBef>
            </a:pPr>
            <a:endParaRPr lang="en-GB" altLang="en-US" smtClean="0"/>
          </a:p>
          <a:p>
            <a:pPr marL="233744" indent="-233744">
              <a:spcBef>
                <a:spcPct val="0"/>
              </a:spcBef>
            </a:pPr>
            <a:r>
              <a:rPr lang="en-GB" altLang="en-US" smtClean="0"/>
              <a:t>8. Responsive to current gov priorities</a:t>
            </a:r>
          </a:p>
          <a:p>
            <a:pPr marL="233744" indent="-233744">
              <a:spcBef>
                <a:spcPct val="0"/>
              </a:spcBef>
            </a:pPr>
            <a:r>
              <a:rPr lang="en-GB" altLang="en-US" smtClean="0"/>
              <a:t>9. Dissimination also to vulnerable groups</a:t>
            </a:r>
          </a:p>
          <a:p>
            <a:pPr marL="233744" indent="-233744">
              <a:spcBef>
                <a:spcPct val="0"/>
              </a:spcBef>
            </a:pPr>
            <a:r>
              <a:rPr lang="en-GB" altLang="en-US" smtClean="0"/>
              <a:t>10. To enable monitoring of improvement / deterioration in quality of DG</a:t>
            </a:r>
          </a:p>
        </p:txBody>
      </p:sp>
      <p:sp>
        <p:nvSpPr>
          <p:cNvPr id="36870"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9952E54C-2125-4101-9E48-70FE4639DA04}" type="slidenum">
              <a:rPr lang="en-US" altLang="en-US" sz="1200" b="0">
                <a:latin typeface="Times New Roman" pitchFamily="18" charset="0"/>
              </a:rPr>
              <a:pPr algn="r" eaLnBrk="1" hangingPunct="1">
                <a:spcBef>
                  <a:spcPct val="0"/>
                </a:spcBef>
              </a:pPr>
              <a:t>6</a:t>
            </a:fld>
            <a:endParaRPr lang="en-US" altLang="en-US" sz="1200" b="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43012A1D-6496-4091-819C-661200C6A118}" type="slidenum">
              <a:rPr lang="en-US" altLang="en-US" sz="1200" b="0"/>
              <a:pPr/>
              <a:t>8</a:t>
            </a:fld>
            <a:endParaRPr lang="en-US" altLang="en-US" sz="1200" b="0"/>
          </a:p>
        </p:txBody>
      </p:sp>
      <p:sp>
        <p:nvSpPr>
          <p:cNvPr id="37891" name="Header Placeholder 1"/>
          <p:cNvSpPr txBox="1">
            <a:spLocks noGrp="1"/>
          </p:cNvSpPr>
          <p:nvPr/>
        </p:nvSpPr>
        <p:spPr bwMode="auto">
          <a:xfrm>
            <a:off x="0" y="0"/>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eaLnBrk="1" hangingPunct="1">
              <a:spcBef>
                <a:spcPct val="0"/>
              </a:spcBef>
            </a:pPr>
            <a:r>
              <a:rPr lang="en-GB" altLang="en-US" sz="1200" b="0">
                <a:latin typeface="Times New Roman" pitchFamily="18" charset="0"/>
              </a:rPr>
              <a:t>Module 1 - Introduction to the Programme</a:t>
            </a:r>
          </a:p>
        </p:txBody>
      </p:sp>
      <p:sp>
        <p:nvSpPr>
          <p:cNvPr id="37892" name="Slide Number Placeholder 6"/>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9C587E3E-DA49-4C49-8718-D44A92636A37}" type="slidenum">
              <a:rPr lang="en-US" altLang="en-US" sz="1200" b="0">
                <a:latin typeface="Times New Roman" pitchFamily="18" charset="0"/>
              </a:rPr>
              <a:pPr algn="r" eaLnBrk="1" hangingPunct="1">
                <a:spcBef>
                  <a:spcPct val="0"/>
                </a:spcBef>
              </a:pPr>
              <a:t>8</a:t>
            </a:fld>
            <a:endParaRPr lang="en-US" altLang="en-US" sz="1200" b="0">
              <a:latin typeface="Times New Roman" pitchFamily="18" charset="0"/>
            </a:endParaRPr>
          </a:p>
        </p:txBody>
      </p:sp>
      <p:sp>
        <p:nvSpPr>
          <p:cNvPr id="37893" name="Slide Image Placeholder 1"/>
          <p:cNvSpPr>
            <a:spLocks noGrp="1" noRot="1" noChangeAspect="1" noTextEdit="1"/>
          </p:cNvSpPr>
          <p:nvPr>
            <p:ph type="sldImg"/>
          </p:nvPr>
        </p:nvSpPr>
        <p:spPr>
          <a:xfrm>
            <a:off x="1200150" y="698500"/>
            <a:ext cx="4656138" cy="3492500"/>
          </a:xfrm>
          <a:ln/>
        </p:spPr>
      </p:sp>
      <p:sp>
        <p:nvSpPr>
          <p:cNvPr id="37894" name="Notes Placeholder 2"/>
          <p:cNvSpPr>
            <a:spLocks noGrp="1"/>
          </p:cNvSpPr>
          <p:nvPr>
            <p:ph type="body" idx="1"/>
          </p:nvPr>
        </p:nvSpPr>
        <p:spPr>
          <a:xfrm>
            <a:off x="706960" y="4421823"/>
            <a:ext cx="5639345" cy="4189095"/>
          </a:xfrm>
          <a:noFill/>
        </p:spPr>
        <p:txBody>
          <a:bodyPr lIns="94669" tIns="47334" rIns="94669" bIns="47334"/>
          <a:lstStyle/>
          <a:p>
            <a:pPr eaLnBrk="1" hangingPunct="1">
              <a:spcBef>
                <a:spcPct val="0"/>
              </a:spcBef>
            </a:pPr>
            <a:r>
              <a:rPr lang="en-GB" altLang="en-US" smtClean="0">
                <a:solidFill>
                  <a:srgbClr val="003399"/>
                </a:solidFill>
              </a:rPr>
              <a:t>How do you assess simple yes/no questions?</a:t>
            </a:r>
          </a:p>
          <a:p>
            <a:pPr eaLnBrk="1" hangingPunct="1">
              <a:spcBef>
                <a:spcPct val="0"/>
              </a:spcBef>
            </a:pPr>
            <a:endParaRPr lang="en-GB" altLang="en-US" b="1" smtClean="0"/>
          </a:p>
          <a:p>
            <a:pPr eaLnBrk="1" hangingPunct="1">
              <a:spcBef>
                <a:spcPct val="0"/>
              </a:spcBef>
            </a:pPr>
            <a:r>
              <a:rPr lang="en-GB" altLang="en-US" b="1" smtClean="0"/>
              <a:t>some indicators require a scale</a:t>
            </a:r>
            <a:r>
              <a:rPr lang="en-GB" altLang="en-US" smtClean="0"/>
              <a:t>: a set of numerical values assigned to certain criteria for the purpose of </a:t>
            </a:r>
            <a:r>
              <a:rPr lang="en-GB" altLang="en-US" i="1" smtClean="0"/>
              <a:t>quantifying qualitative indicators.</a:t>
            </a:r>
            <a:r>
              <a:rPr lang="en-GB" altLang="en-US" smtClean="0"/>
              <a:t> </a:t>
            </a:r>
          </a:p>
          <a:p>
            <a:pPr eaLnBrk="1" hangingPunct="1">
              <a:spcBef>
                <a:spcPct val="0"/>
              </a:spcBef>
            </a:pPr>
            <a:r>
              <a:rPr lang="en-GB" altLang="en-US" i="1" smtClean="0">
                <a:solidFill>
                  <a:srgbClr val="800000"/>
                </a:solidFill>
              </a:rPr>
              <a:t>Scaling introduces </a:t>
            </a:r>
            <a:r>
              <a:rPr lang="en-GB" altLang="en-US" b="1" i="1" smtClean="0">
                <a:solidFill>
                  <a:srgbClr val="800000"/>
                </a:solidFill>
              </a:rPr>
              <a:t>quality </a:t>
            </a:r>
            <a:r>
              <a:rPr lang="en-GB" altLang="en-US" i="1" smtClean="0">
                <a:solidFill>
                  <a:srgbClr val="800000"/>
                </a:solidFill>
              </a:rPr>
              <a:t>benchmarks</a:t>
            </a:r>
          </a:p>
          <a:p>
            <a:pPr eaLnBrk="1" hangingPunct="1">
              <a:spcBef>
                <a:spcPct val="0"/>
              </a:spcBef>
            </a:pPr>
            <a:endParaRPr lang="en-GB" altLang="en-US" i="1" smtClean="0">
              <a:solidFill>
                <a:srgbClr val="800000"/>
              </a:solidFill>
            </a:endParaRPr>
          </a:p>
          <a:p>
            <a:pPr eaLnBrk="1" hangingPunct="1"/>
            <a:r>
              <a:rPr lang="en-GB" altLang="en-US" b="1" smtClean="0"/>
              <a:t>Example 1:</a:t>
            </a:r>
            <a:br>
              <a:rPr lang="en-GB" altLang="en-US" b="1" smtClean="0"/>
            </a:br>
            <a:r>
              <a:rPr lang="en-GB" altLang="en-US" i="1" smtClean="0"/>
              <a:t>How responsive was Ministry X in disclosing the requested information? </a:t>
            </a:r>
          </a:p>
          <a:p>
            <a:pPr eaLnBrk="1" hangingPunct="1"/>
            <a:r>
              <a:rPr lang="en-GB" altLang="en-US" smtClean="0"/>
              <a:t/>
            </a:r>
            <a:br>
              <a:rPr lang="en-GB" altLang="en-US" smtClean="0"/>
            </a:br>
            <a:endParaRPr lang="en-GB" altLang="en-US" smtClean="0"/>
          </a:p>
          <a:p>
            <a:pPr eaLnBrk="1" hangingPunct="1">
              <a:spcBef>
                <a:spcPct val="0"/>
              </a:spcBef>
            </a:pPr>
            <a:endParaRPr lang="en-GB" altLang="en-US" i="1" smtClean="0">
              <a:solidFill>
                <a:srgbClr val="800000"/>
              </a:solidFill>
            </a:endParaRPr>
          </a:p>
          <a:p>
            <a:pPr eaLnBrk="1" hangingPunct="1">
              <a:spcBef>
                <a:spcPct val="0"/>
              </a:spcBef>
            </a:pPr>
            <a:r>
              <a:rPr lang="en-GB" altLang="en-US" smtClean="0"/>
              <a:t> </a:t>
            </a:r>
          </a:p>
        </p:txBody>
      </p:sp>
      <p:sp>
        <p:nvSpPr>
          <p:cNvPr id="37895"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AB7E4838-9B12-4E13-A7AB-F2D38D4961E7}" type="slidenum">
              <a:rPr lang="en-US" altLang="en-US" sz="1200" b="0">
                <a:latin typeface="Times New Roman" pitchFamily="18" charset="0"/>
              </a:rPr>
              <a:pPr algn="r" eaLnBrk="1" hangingPunct="1">
                <a:spcBef>
                  <a:spcPct val="0"/>
                </a:spcBef>
              </a:pPr>
              <a:t>8</a:t>
            </a:fld>
            <a:endParaRPr lang="en-US" altLang="en-US" sz="1200" b="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AA890066-68D7-4670-AD7E-C144D90337EC}" type="slidenum">
              <a:rPr lang="en-US" altLang="en-US" sz="1200" b="0"/>
              <a:pPr/>
              <a:t>10</a:t>
            </a:fld>
            <a:endParaRPr lang="en-US" altLang="en-US"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233744" indent="-233744">
              <a:buFontTx/>
              <a:buAutoNum type="arabicPeriod"/>
            </a:pPr>
            <a:r>
              <a:rPr lang="en-GB" altLang="en-US" smtClean="0"/>
              <a:t>That provide insights into where reforms should be made - tell us what needs to be fixed. </a:t>
            </a:r>
          </a:p>
          <a:p>
            <a:pPr marL="233744" indent="-233744"/>
            <a:endParaRPr lang="en-GB" altLang="en-US" smtClean="0"/>
          </a:p>
          <a:p>
            <a:pPr marL="233744" indent="-233744"/>
            <a:r>
              <a:rPr lang="en-GB" altLang="en-US" smtClean="0"/>
              <a:t>Requires breaking down a concept in its component parts so that it eventually leads to points of interventions </a:t>
            </a:r>
          </a:p>
          <a:p>
            <a:pPr marL="233744" indent="-233744"/>
            <a:r>
              <a:rPr lang="en-GB" altLang="en-US" smtClean="0"/>
              <a:t>Answers to these questions need to lead naturally to possible points of intervention.</a:t>
            </a:r>
          </a:p>
          <a:p>
            <a:pPr marL="233744" indent="-233744"/>
            <a:endParaRPr lang="en-US" altLang="en-US" smtClean="0"/>
          </a:p>
          <a:p>
            <a:pPr marL="233744" indent="-233744"/>
            <a:r>
              <a:rPr lang="en-US" altLang="en-US" smtClean="0"/>
              <a:t>Actionability, in short, implies greater clarity regarding the steps governments can take to improve their scores on an indicator, i.e. if the government successfully undertakes reforms in certain areas, relevant indicator(s) will respond in a favorable direction. Conversely, actionability is reduced to the extent that an indicator is sensitive to extraneous factors, i.e. if most observed changes in the indicator are explained by factors beyond the control of governments, it is not likely to be useful as an indicator for monitoring government’s progress in implementing public sector reforms.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1C8C37A0-7973-4923-83E2-F32EAD6A1783}" type="slidenum">
              <a:rPr lang="en-US" altLang="en-US" sz="1200" b="0"/>
              <a:pPr/>
              <a:t>11</a:t>
            </a:fld>
            <a:endParaRPr lang="en-US" altLang="en-US" sz="1200" b="0"/>
          </a:p>
        </p:txBody>
      </p:sp>
      <p:sp>
        <p:nvSpPr>
          <p:cNvPr id="39939" name="Header Placeholder 1"/>
          <p:cNvSpPr txBox="1">
            <a:spLocks noGrp="1"/>
          </p:cNvSpPr>
          <p:nvPr/>
        </p:nvSpPr>
        <p:spPr bwMode="auto">
          <a:xfrm>
            <a:off x="0" y="0"/>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eaLnBrk="1" hangingPunct="1">
              <a:spcBef>
                <a:spcPct val="0"/>
              </a:spcBef>
            </a:pPr>
            <a:r>
              <a:rPr lang="en-GB" altLang="en-US" sz="1200" b="0">
                <a:latin typeface="Times New Roman" pitchFamily="18" charset="0"/>
              </a:rPr>
              <a:t>Module 1 - Introduction to the Programme</a:t>
            </a:r>
          </a:p>
        </p:txBody>
      </p:sp>
      <p:sp>
        <p:nvSpPr>
          <p:cNvPr id="39940" name="Slide Number Placeholder 6"/>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1821386E-6D09-4296-8C83-41828A424C68}" type="slidenum">
              <a:rPr lang="en-US" altLang="en-US" sz="1200" b="0">
                <a:latin typeface="Times New Roman" pitchFamily="18" charset="0"/>
              </a:rPr>
              <a:pPr algn="r" eaLnBrk="1" hangingPunct="1">
                <a:spcBef>
                  <a:spcPct val="0"/>
                </a:spcBef>
              </a:pPr>
              <a:t>11</a:t>
            </a:fld>
            <a:endParaRPr lang="en-US" altLang="en-US" sz="1200" b="0">
              <a:latin typeface="Times New Roman" pitchFamily="18" charset="0"/>
            </a:endParaRPr>
          </a:p>
        </p:txBody>
      </p:sp>
      <p:sp>
        <p:nvSpPr>
          <p:cNvPr id="39941" name="Slide Image Placeholder 1"/>
          <p:cNvSpPr>
            <a:spLocks noGrp="1" noRot="1" noChangeAspect="1" noTextEdit="1"/>
          </p:cNvSpPr>
          <p:nvPr>
            <p:ph type="sldImg"/>
          </p:nvPr>
        </p:nvSpPr>
        <p:spPr>
          <a:xfrm>
            <a:off x="1200150" y="698500"/>
            <a:ext cx="4656138" cy="3492500"/>
          </a:xfrm>
          <a:ln/>
        </p:spPr>
      </p:sp>
      <p:sp>
        <p:nvSpPr>
          <p:cNvPr id="39942" name="Notes Placeholder 2"/>
          <p:cNvSpPr>
            <a:spLocks noGrp="1"/>
          </p:cNvSpPr>
          <p:nvPr>
            <p:ph type="body" idx="1"/>
          </p:nvPr>
        </p:nvSpPr>
        <p:spPr>
          <a:xfrm>
            <a:off x="706960" y="4421823"/>
            <a:ext cx="5639345" cy="4189095"/>
          </a:xfrm>
          <a:noFill/>
        </p:spPr>
        <p:txBody>
          <a:bodyPr lIns="94669" tIns="47334" rIns="94669" bIns="47334"/>
          <a:lstStyle/>
          <a:p>
            <a:pPr marL="350615" indent="-350615"/>
            <a:r>
              <a:rPr lang="en-GB" altLang="en-US" sz="1000"/>
              <a:t>What are the pitfalls of actionable indicators? </a:t>
            </a:r>
          </a:p>
          <a:p>
            <a:pPr marL="766159" lvl="1" indent="-293803"/>
            <a:r>
              <a:rPr lang="en-GB" altLang="en-US" sz="1000" i="1"/>
              <a:t>“Simply because something can be measured does not mean that it is an important constraint on good governance.”</a:t>
            </a:r>
          </a:p>
          <a:p>
            <a:pPr marL="350615" indent="-350615"/>
            <a:endParaRPr lang="en-GB" altLang="en-US" sz="1000"/>
          </a:p>
          <a:p>
            <a:pPr marL="350615" indent="-350615"/>
            <a:r>
              <a:rPr lang="en-GB" altLang="en-US" sz="1000"/>
              <a:t>Actionable does </a:t>
            </a:r>
            <a:r>
              <a:rPr lang="en-GB" altLang="en-US" sz="1000" i="1"/>
              <a:t>not </a:t>
            </a:r>
            <a:r>
              <a:rPr lang="en-GB" altLang="en-US" sz="1000"/>
              <a:t>mean </a:t>
            </a:r>
            <a:r>
              <a:rPr lang="en-GB" altLang="en-US" sz="1000" b="1"/>
              <a:t>action-worthy</a:t>
            </a:r>
          </a:p>
          <a:p>
            <a:pPr marL="350615" indent="-350615"/>
            <a:endParaRPr lang="en-GB" altLang="en-US" sz="1000" b="1"/>
          </a:p>
          <a:p>
            <a:pPr marL="766159" lvl="1" indent="-293803"/>
            <a:r>
              <a:rPr lang="en-GB" altLang="en-US" sz="1000"/>
              <a:t>E.g. Measuring whether a country has an independent anti-corruption commission when there is no guarantee it will reduce corruption</a:t>
            </a:r>
          </a:p>
          <a:p>
            <a:pPr marL="766159" lvl="1" indent="-293803"/>
            <a:endParaRPr lang="en-GB" altLang="en-US" sz="1000"/>
          </a:p>
          <a:p>
            <a:pPr marL="766159" lvl="1" indent="-293803"/>
            <a:r>
              <a:rPr lang="en-GB" altLang="en-US" sz="1000"/>
              <a:t>E.g. Measuring the speed of judicial proceedings when not clear that increasing the speed will ensure that justice is done</a:t>
            </a:r>
          </a:p>
          <a:p>
            <a:pPr marL="766159" lvl="1" indent="-293803"/>
            <a:endParaRPr lang="en-GB" altLang="en-US" sz="1000"/>
          </a:p>
          <a:p>
            <a:pPr marL="350615" indent="-350615"/>
            <a:r>
              <a:rPr lang="en-GB" altLang="en-US" sz="1000" b="1">
                <a:solidFill>
                  <a:srgbClr val="800000"/>
                </a:solidFill>
              </a:rPr>
              <a:t>Risk of measuring things because they are easily measurable, leading to “teaching to the test” and “reform illusion”</a:t>
            </a:r>
            <a:endParaRPr lang="en-US" altLang="en-US" sz="1000"/>
          </a:p>
          <a:p>
            <a:pPr marL="766159" lvl="1" indent="-293803">
              <a:spcBef>
                <a:spcPct val="50000"/>
              </a:spcBef>
            </a:pPr>
            <a:endParaRPr lang="en-GB" altLang="en-US" sz="1000">
              <a:latin typeface="Myriad Pro" pitchFamily="34" charset="0"/>
            </a:endParaRPr>
          </a:p>
          <a:p>
            <a:pPr marL="766159" lvl="1" indent="-293803">
              <a:spcBef>
                <a:spcPct val="50000"/>
              </a:spcBef>
            </a:pPr>
            <a:endParaRPr lang="en-GB" altLang="en-US" sz="1000">
              <a:latin typeface="Myriad Pro" pitchFamily="34" charset="0"/>
            </a:endParaRPr>
          </a:p>
          <a:p>
            <a:pPr marL="766159" lvl="1" indent="-293803">
              <a:spcBef>
                <a:spcPct val="50000"/>
              </a:spcBef>
            </a:pPr>
            <a:endParaRPr lang="en-GB" altLang="en-US" sz="1000">
              <a:latin typeface="Myriad Pro" pitchFamily="34" charset="0"/>
            </a:endParaRPr>
          </a:p>
          <a:p>
            <a:pPr marL="766159" lvl="1" indent="-293803">
              <a:spcBef>
                <a:spcPct val="50000"/>
              </a:spcBef>
            </a:pPr>
            <a:r>
              <a:rPr lang="en-GB" altLang="en-US" sz="1000">
                <a:latin typeface="Myriad Pro" pitchFamily="34" charset="0"/>
              </a:rPr>
              <a:t>Measuring whether a country has an independent anti-corruption commission when there is no guarantee it will reduce corruption (problem might lie in low wages of civil servants – what can independent anti-corruption agency do about that?!)</a:t>
            </a:r>
          </a:p>
        </p:txBody>
      </p:sp>
      <p:sp>
        <p:nvSpPr>
          <p:cNvPr id="39943"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AD74900F-3133-43DF-90F5-B1D4D78B1902}" type="slidenum">
              <a:rPr lang="en-US" altLang="en-US" sz="1200" b="0">
                <a:latin typeface="Times New Roman" pitchFamily="18" charset="0"/>
              </a:rPr>
              <a:pPr algn="r" eaLnBrk="1" hangingPunct="1">
                <a:spcBef>
                  <a:spcPct val="0"/>
                </a:spcBef>
              </a:pPr>
              <a:t>11</a:t>
            </a:fld>
            <a:endParaRPr lang="en-US" altLang="en-US" sz="1200" b="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59666" indent="-292179">
              <a:defRPr sz="1600" b="1">
                <a:solidFill>
                  <a:schemeClr val="tx1"/>
                </a:solidFill>
                <a:latin typeface="Arial" charset="0"/>
              </a:defRPr>
            </a:lvl2pPr>
            <a:lvl3pPr marL="1168718" indent="-233744">
              <a:defRPr sz="1600" b="1">
                <a:solidFill>
                  <a:schemeClr val="tx1"/>
                </a:solidFill>
                <a:latin typeface="Arial" charset="0"/>
              </a:defRPr>
            </a:lvl3pPr>
            <a:lvl4pPr marL="1636205" indent="-233744">
              <a:defRPr sz="1600" b="1">
                <a:solidFill>
                  <a:schemeClr val="tx1"/>
                </a:solidFill>
                <a:latin typeface="Arial" charset="0"/>
              </a:defRPr>
            </a:lvl4pPr>
            <a:lvl5pPr marL="2103692" indent="-233744">
              <a:defRPr sz="1600" b="1">
                <a:solidFill>
                  <a:schemeClr val="tx1"/>
                </a:solidFill>
                <a:latin typeface="Arial" charset="0"/>
              </a:defRPr>
            </a:lvl5pPr>
            <a:lvl6pPr marL="2571179" indent="-233744" eaLnBrk="0" fontAlgn="base" hangingPunct="0">
              <a:spcBef>
                <a:spcPct val="30000"/>
              </a:spcBef>
              <a:spcAft>
                <a:spcPct val="0"/>
              </a:spcAft>
              <a:defRPr sz="1600" b="1">
                <a:solidFill>
                  <a:schemeClr val="tx1"/>
                </a:solidFill>
                <a:latin typeface="Arial" charset="0"/>
              </a:defRPr>
            </a:lvl6pPr>
            <a:lvl7pPr marL="3038666" indent="-233744" eaLnBrk="0" fontAlgn="base" hangingPunct="0">
              <a:spcBef>
                <a:spcPct val="30000"/>
              </a:spcBef>
              <a:spcAft>
                <a:spcPct val="0"/>
              </a:spcAft>
              <a:defRPr sz="1600" b="1">
                <a:solidFill>
                  <a:schemeClr val="tx1"/>
                </a:solidFill>
                <a:latin typeface="Arial" charset="0"/>
              </a:defRPr>
            </a:lvl7pPr>
            <a:lvl8pPr marL="3506153" indent="-233744" eaLnBrk="0" fontAlgn="base" hangingPunct="0">
              <a:spcBef>
                <a:spcPct val="30000"/>
              </a:spcBef>
              <a:spcAft>
                <a:spcPct val="0"/>
              </a:spcAft>
              <a:defRPr sz="1600" b="1">
                <a:solidFill>
                  <a:schemeClr val="tx1"/>
                </a:solidFill>
                <a:latin typeface="Arial" charset="0"/>
              </a:defRPr>
            </a:lvl8pPr>
            <a:lvl9pPr marL="3973640" indent="-233744" eaLnBrk="0" fontAlgn="base" hangingPunct="0">
              <a:spcBef>
                <a:spcPct val="30000"/>
              </a:spcBef>
              <a:spcAft>
                <a:spcPct val="0"/>
              </a:spcAft>
              <a:defRPr sz="1600" b="1">
                <a:solidFill>
                  <a:schemeClr val="tx1"/>
                </a:solidFill>
                <a:latin typeface="Arial" charset="0"/>
              </a:defRPr>
            </a:lvl9pPr>
          </a:lstStyle>
          <a:p>
            <a:fld id="{35C1440A-8E13-431F-8AC6-5C086AAD9858}" type="slidenum">
              <a:rPr lang="en-US" altLang="en-US" sz="1200" b="0"/>
              <a:pPr/>
              <a:t>12</a:t>
            </a:fld>
            <a:endParaRPr lang="en-US" altLang="en-US" sz="1200" b="0"/>
          </a:p>
        </p:txBody>
      </p:sp>
      <p:sp>
        <p:nvSpPr>
          <p:cNvPr id="40963" name="Header Placeholder 1"/>
          <p:cNvSpPr txBox="1">
            <a:spLocks noGrp="1"/>
          </p:cNvSpPr>
          <p:nvPr/>
        </p:nvSpPr>
        <p:spPr bwMode="auto">
          <a:xfrm>
            <a:off x="0" y="0"/>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eaLnBrk="1" hangingPunct="1">
              <a:spcBef>
                <a:spcPct val="0"/>
              </a:spcBef>
            </a:pPr>
            <a:r>
              <a:rPr lang="en-GB" altLang="en-US" sz="1200" b="0">
                <a:latin typeface="Times New Roman" pitchFamily="18" charset="0"/>
              </a:rPr>
              <a:t>Module 1 - Introduction to the Programme</a:t>
            </a:r>
          </a:p>
        </p:txBody>
      </p:sp>
      <p:sp>
        <p:nvSpPr>
          <p:cNvPr id="40964" name="Slide Number Placeholder 6"/>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507805EF-8C58-4B8B-9504-2319F71BC9D2}" type="slidenum">
              <a:rPr lang="en-US" altLang="en-US" sz="1200" b="0">
                <a:latin typeface="Times New Roman" pitchFamily="18" charset="0"/>
              </a:rPr>
              <a:pPr algn="r" eaLnBrk="1" hangingPunct="1">
                <a:spcBef>
                  <a:spcPct val="0"/>
                </a:spcBef>
              </a:pPr>
              <a:t>12</a:t>
            </a:fld>
            <a:endParaRPr lang="en-US" altLang="en-US" sz="1200" b="0">
              <a:latin typeface="Times New Roman" pitchFamily="18" charset="0"/>
            </a:endParaRPr>
          </a:p>
        </p:txBody>
      </p:sp>
      <p:sp>
        <p:nvSpPr>
          <p:cNvPr id="40965" name="Slide Image Placeholder 1"/>
          <p:cNvSpPr>
            <a:spLocks noGrp="1" noRot="1" noChangeAspect="1" noTextEdit="1"/>
          </p:cNvSpPr>
          <p:nvPr>
            <p:ph type="sldImg"/>
          </p:nvPr>
        </p:nvSpPr>
        <p:spPr>
          <a:xfrm>
            <a:off x="1200150" y="698500"/>
            <a:ext cx="4656138" cy="3492500"/>
          </a:xfrm>
          <a:ln/>
        </p:spPr>
      </p:sp>
      <p:sp>
        <p:nvSpPr>
          <p:cNvPr id="40966" name="Notes Placeholder 2"/>
          <p:cNvSpPr>
            <a:spLocks noGrp="1"/>
          </p:cNvSpPr>
          <p:nvPr>
            <p:ph type="body" idx="1"/>
          </p:nvPr>
        </p:nvSpPr>
        <p:spPr>
          <a:xfrm>
            <a:off x="706960" y="4421823"/>
            <a:ext cx="5639345" cy="4189095"/>
          </a:xfrm>
          <a:noFill/>
        </p:spPr>
        <p:txBody>
          <a:bodyPr lIns="94669" tIns="47334" rIns="94669" bIns="47334"/>
          <a:lstStyle/>
          <a:p>
            <a:pPr marL="766159" lvl="1" indent="-293803">
              <a:spcBef>
                <a:spcPct val="50000"/>
              </a:spcBef>
              <a:buFontTx/>
              <a:buAutoNum type="arabicParenR"/>
            </a:pPr>
            <a:r>
              <a:rPr lang="en-GB" altLang="en-US" smtClean="0"/>
              <a:t>Measuring the ‘right’ interventions?</a:t>
            </a:r>
          </a:p>
        </p:txBody>
      </p:sp>
      <p:sp>
        <p:nvSpPr>
          <p:cNvPr id="40967" name="Slide Number Placeholder 3"/>
          <p:cNvSpPr txBox="1">
            <a:spLocks noGrp="1"/>
          </p:cNvSpPr>
          <p:nvPr/>
        </p:nvSpPr>
        <p:spPr bwMode="auto">
          <a:xfrm>
            <a:off x="3995217" y="8842029"/>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9" tIns="47334" rIns="94669" bIns="47334" anchor="b"/>
          <a:lstStyle>
            <a:lvl1pPr defTabSz="925513">
              <a:defRPr sz="1600" b="1">
                <a:solidFill>
                  <a:schemeClr val="tx1"/>
                </a:solidFill>
                <a:latin typeface="Arial" charset="0"/>
              </a:defRPr>
            </a:lvl1pPr>
            <a:lvl2pPr marL="742950" indent="-285750" defTabSz="925513">
              <a:defRPr sz="1600" b="1">
                <a:solidFill>
                  <a:schemeClr val="tx1"/>
                </a:solidFill>
                <a:latin typeface="Arial" charset="0"/>
              </a:defRPr>
            </a:lvl2pPr>
            <a:lvl3pPr marL="1143000" indent="-228600" defTabSz="925513">
              <a:defRPr sz="1600" b="1">
                <a:solidFill>
                  <a:schemeClr val="tx1"/>
                </a:solidFill>
                <a:latin typeface="Arial" charset="0"/>
              </a:defRPr>
            </a:lvl3pPr>
            <a:lvl4pPr marL="1600200" indent="-228600" defTabSz="925513">
              <a:defRPr sz="1600" b="1">
                <a:solidFill>
                  <a:schemeClr val="tx1"/>
                </a:solidFill>
                <a:latin typeface="Arial" charset="0"/>
              </a:defRPr>
            </a:lvl4pPr>
            <a:lvl5pPr marL="2057400" indent="-228600" defTabSz="925513">
              <a:defRPr sz="1600" b="1">
                <a:solidFill>
                  <a:schemeClr val="tx1"/>
                </a:solidFill>
                <a:latin typeface="Arial" charset="0"/>
              </a:defRPr>
            </a:lvl5pPr>
            <a:lvl6pPr marL="2514600" indent="-228600" defTabSz="925513" eaLnBrk="0" fontAlgn="base" hangingPunct="0">
              <a:spcBef>
                <a:spcPct val="30000"/>
              </a:spcBef>
              <a:spcAft>
                <a:spcPct val="0"/>
              </a:spcAft>
              <a:defRPr sz="1600" b="1">
                <a:solidFill>
                  <a:schemeClr val="tx1"/>
                </a:solidFill>
                <a:latin typeface="Arial" charset="0"/>
              </a:defRPr>
            </a:lvl6pPr>
            <a:lvl7pPr marL="2971800" indent="-228600" defTabSz="925513" eaLnBrk="0" fontAlgn="base" hangingPunct="0">
              <a:spcBef>
                <a:spcPct val="30000"/>
              </a:spcBef>
              <a:spcAft>
                <a:spcPct val="0"/>
              </a:spcAft>
              <a:defRPr sz="1600" b="1">
                <a:solidFill>
                  <a:schemeClr val="tx1"/>
                </a:solidFill>
                <a:latin typeface="Arial" charset="0"/>
              </a:defRPr>
            </a:lvl7pPr>
            <a:lvl8pPr marL="3429000" indent="-228600" defTabSz="925513" eaLnBrk="0" fontAlgn="base" hangingPunct="0">
              <a:spcBef>
                <a:spcPct val="30000"/>
              </a:spcBef>
              <a:spcAft>
                <a:spcPct val="0"/>
              </a:spcAft>
              <a:defRPr sz="1600" b="1">
                <a:solidFill>
                  <a:schemeClr val="tx1"/>
                </a:solidFill>
                <a:latin typeface="Arial" charset="0"/>
              </a:defRPr>
            </a:lvl8pPr>
            <a:lvl9pPr marL="3886200" indent="-228600" defTabSz="925513" eaLnBrk="0" fontAlgn="base" hangingPunct="0">
              <a:spcBef>
                <a:spcPct val="30000"/>
              </a:spcBef>
              <a:spcAft>
                <a:spcPct val="0"/>
              </a:spcAft>
              <a:defRPr sz="1600" b="1">
                <a:solidFill>
                  <a:schemeClr val="tx1"/>
                </a:solidFill>
                <a:latin typeface="Arial" charset="0"/>
              </a:defRPr>
            </a:lvl9pPr>
          </a:lstStyle>
          <a:p>
            <a:pPr algn="r" eaLnBrk="1" hangingPunct="1">
              <a:spcBef>
                <a:spcPct val="0"/>
              </a:spcBef>
            </a:pPr>
            <a:fld id="{C0B8C7A8-D663-4EF6-B61D-FDE3BBF7CB0A}" type="slidenum">
              <a:rPr lang="en-US" altLang="en-US" sz="1200" b="0">
                <a:latin typeface="Times New Roman" pitchFamily="18" charset="0"/>
              </a:rPr>
              <a:pPr algn="r" eaLnBrk="1" hangingPunct="1">
                <a:spcBef>
                  <a:spcPct val="0"/>
                </a:spcBef>
              </a:pPr>
              <a:t>12</a:t>
            </a:fld>
            <a:endParaRPr lang="en-US" altLang="en-US" sz="1200" b="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fecha 3"/>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fecha 3"/>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A92C299-1A2C-47C9-B4AF-9E6BEF09FCFF}" type="datetimeFigureOut">
              <a:rPr lang="en-GB">
                <a:solidFill>
                  <a:prstClr val="black">
                    <a:tint val="75000"/>
                  </a:prstClr>
                </a:solidFill>
              </a:rPr>
              <a:pPr>
                <a:defRPr/>
              </a:pPr>
              <a:t>04/12/2017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4ED0E85-3FE4-4B60-866F-F650413F6ED0}" type="slidenum">
              <a:rPr lang="en-GB" altLang="nl-NL"/>
              <a:pPr/>
              <a:t>‹#›</a:t>
            </a:fld>
            <a:endParaRPr lang="en-GB" altLang="nl-NL"/>
          </a:p>
        </p:txBody>
      </p:sp>
    </p:spTree>
    <p:extLst>
      <p:ext uri="{BB962C8B-B14F-4D97-AF65-F5344CB8AC3E}">
        <p14:creationId xmlns:p14="http://schemas.microsoft.com/office/powerpoint/2010/main" val="44320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6D552A0-B850-4690-AADF-6CD5D8D6212C}" type="datetimeFigureOut">
              <a:rPr lang="en-GB">
                <a:solidFill>
                  <a:prstClr val="black">
                    <a:tint val="75000"/>
                  </a:prstClr>
                </a:solidFill>
              </a:rPr>
              <a:pPr>
                <a:defRPr/>
              </a:pPr>
              <a:t>04/12/2017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4762039-5A25-4266-A963-7475B0014B2B}" type="slidenum">
              <a:rPr lang="en-GB" altLang="nl-NL"/>
              <a:pPr/>
              <a:t>‹#›</a:t>
            </a:fld>
            <a:endParaRPr lang="en-GB" altLang="nl-NL"/>
          </a:p>
        </p:txBody>
      </p:sp>
    </p:spTree>
    <p:extLst>
      <p:ext uri="{BB962C8B-B14F-4D97-AF65-F5344CB8AC3E}">
        <p14:creationId xmlns:p14="http://schemas.microsoft.com/office/powerpoint/2010/main" val="423261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4D8F4FE-F266-4C21-9960-504C60463EA0}" type="datetimeFigureOut">
              <a:rPr lang="en-GB">
                <a:solidFill>
                  <a:prstClr val="black">
                    <a:tint val="75000"/>
                  </a:prstClr>
                </a:solidFill>
              </a:rPr>
              <a:pPr>
                <a:defRPr/>
              </a:pPr>
              <a:t>04/12/2017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890F2E8-C639-43CA-A39A-27132E8A64E7}" type="slidenum">
              <a:rPr lang="en-GB" altLang="nl-NL"/>
              <a:pPr/>
              <a:t>‹#›</a:t>
            </a:fld>
            <a:endParaRPr lang="en-GB" altLang="nl-NL"/>
          </a:p>
        </p:txBody>
      </p:sp>
    </p:spTree>
    <p:extLst>
      <p:ext uri="{BB962C8B-B14F-4D97-AF65-F5344CB8AC3E}">
        <p14:creationId xmlns:p14="http://schemas.microsoft.com/office/powerpoint/2010/main" val="202378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25BAE3B-B3BF-4D9A-A2DA-F7638632325F}" type="datetimeFigureOut">
              <a:rPr lang="en-GB">
                <a:solidFill>
                  <a:prstClr val="black">
                    <a:tint val="75000"/>
                  </a:prstClr>
                </a:solidFill>
              </a:rPr>
              <a:pPr>
                <a:defRPr/>
              </a:pPr>
              <a:t>04/12/2017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F955A34-95B3-47A4-B803-EE76BC18B283}" type="slidenum">
              <a:rPr lang="en-GB" altLang="nl-NL"/>
              <a:pPr/>
              <a:t>‹#›</a:t>
            </a:fld>
            <a:endParaRPr lang="en-GB" altLang="nl-NL"/>
          </a:p>
        </p:txBody>
      </p:sp>
    </p:spTree>
    <p:extLst>
      <p:ext uri="{BB962C8B-B14F-4D97-AF65-F5344CB8AC3E}">
        <p14:creationId xmlns:p14="http://schemas.microsoft.com/office/powerpoint/2010/main" val="358352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DB0D4A7-0858-46B9-B535-9F9EF6D5AFA8}" type="datetimeFigureOut">
              <a:rPr lang="en-GB">
                <a:solidFill>
                  <a:prstClr val="black">
                    <a:tint val="75000"/>
                  </a:prstClr>
                </a:solidFill>
              </a:rPr>
              <a:pPr>
                <a:defRPr/>
              </a:pPr>
              <a:t>04/12/2017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E5BA731-11ED-49BD-B2B9-6C799C488C80}" type="slidenum">
              <a:rPr lang="en-GB" altLang="nl-NL"/>
              <a:pPr/>
              <a:t>‹#›</a:t>
            </a:fld>
            <a:endParaRPr lang="en-GB" altLang="nl-NL"/>
          </a:p>
        </p:txBody>
      </p:sp>
    </p:spTree>
    <p:extLst>
      <p:ext uri="{BB962C8B-B14F-4D97-AF65-F5344CB8AC3E}">
        <p14:creationId xmlns:p14="http://schemas.microsoft.com/office/powerpoint/2010/main" val="141067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1D2B58-F095-4259-9F3B-33B6EE8B6602}" type="datetimeFigureOut">
              <a:rPr lang="en-GB">
                <a:solidFill>
                  <a:prstClr val="black">
                    <a:tint val="75000"/>
                  </a:prstClr>
                </a:solidFill>
              </a:rPr>
              <a:pPr>
                <a:defRPr/>
              </a:pPr>
              <a:t>04/12/2017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706C39E-4877-448D-B644-D9231402E184}" type="slidenum">
              <a:rPr lang="en-GB" altLang="nl-NL"/>
              <a:pPr/>
              <a:t>‹#›</a:t>
            </a:fld>
            <a:endParaRPr lang="en-GB" altLang="nl-NL"/>
          </a:p>
        </p:txBody>
      </p:sp>
    </p:spTree>
    <p:extLst>
      <p:ext uri="{BB962C8B-B14F-4D97-AF65-F5344CB8AC3E}">
        <p14:creationId xmlns:p14="http://schemas.microsoft.com/office/powerpoint/2010/main" val="1749592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07285E-245C-4DA4-990B-A4A33506116E}" type="datetimeFigureOut">
              <a:rPr lang="en-GB">
                <a:solidFill>
                  <a:prstClr val="black">
                    <a:tint val="75000"/>
                  </a:prstClr>
                </a:solidFill>
              </a:rPr>
              <a:pPr>
                <a:defRPr/>
              </a:pPr>
              <a:t>04/12/2017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3FC5A9B-3EBC-438B-87FA-CDCC8EC0DEDB}" type="slidenum">
              <a:rPr lang="en-GB" altLang="nl-NL"/>
              <a:pPr/>
              <a:t>‹#›</a:t>
            </a:fld>
            <a:endParaRPr lang="en-GB" altLang="nl-NL"/>
          </a:p>
        </p:txBody>
      </p:sp>
    </p:spTree>
    <p:extLst>
      <p:ext uri="{BB962C8B-B14F-4D97-AF65-F5344CB8AC3E}">
        <p14:creationId xmlns:p14="http://schemas.microsoft.com/office/powerpoint/2010/main" val="390600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6C92D7-B29C-42F5-9D89-9CFB68DFEC95}" type="datetimeFigureOut">
              <a:rPr lang="en-GB">
                <a:solidFill>
                  <a:prstClr val="black">
                    <a:tint val="75000"/>
                  </a:prstClr>
                </a:solidFill>
              </a:rPr>
              <a:pPr>
                <a:defRPr/>
              </a:pPr>
              <a:t>04/12/2017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8207B2-B486-4690-933C-519E663B97A4}" type="slidenum">
              <a:rPr lang="en-GB" altLang="nl-NL"/>
              <a:pPr/>
              <a:t>‹#›</a:t>
            </a:fld>
            <a:endParaRPr lang="en-GB" altLang="nl-NL"/>
          </a:p>
        </p:txBody>
      </p:sp>
    </p:spTree>
    <p:extLst>
      <p:ext uri="{BB962C8B-B14F-4D97-AF65-F5344CB8AC3E}">
        <p14:creationId xmlns:p14="http://schemas.microsoft.com/office/powerpoint/2010/main" val="79066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_tradnl"/>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fecha 3"/>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BA48A2-1D4A-4797-AA52-1FEC925997F2}" type="datetimeFigureOut">
              <a:rPr lang="en-GB">
                <a:solidFill>
                  <a:prstClr val="black">
                    <a:tint val="75000"/>
                  </a:prstClr>
                </a:solidFill>
              </a:rPr>
              <a:pPr>
                <a:defRPr/>
              </a:pPr>
              <a:t>04/12/2017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0F9928E-9722-42F4-9960-53E611145729}" type="slidenum">
              <a:rPr lang="en-GB" altLang="nl-NL"/>
              <a:pPr/>
              <a:t>‹#›</a:t>
            </a:fld>
            <a:endParaRPr lang="en-GB" altLang="nl-NL"/>
          </a:p>
        </p:txBody>
      </p:sp>
    </p:spTree>
    <p:extLst>
      <p:ext uri="{BB962C8B-B14F-4D97-AF65-F5344CB8AC3E}">
        <p14:creationId xmlns:p14="http://schemas.microsoft.com/office/powerpoint/2010/main" val="332567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2AAF352-4B6D-4D92-9656-F35884F9D2A6}" type="datetimeFigureOut">
              <a:rPr lang="en-GB">
                <a:solidFill>
                  <a:prstClr val="black">
                    <a:tint val="75000"/>
                  </a:prstClr>
                </a:solidFill>
              </a:rPr>
              <a:pPr>
                <a:defRPr/>
              </a:pPr>
              <a:t>04/12/2017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F961DA-DC9D-4629-9ECA-FDDF14398312}" type="slidenum">
              <a:rPr lang="en-GB" altLang="nl-NL"/>
              <a:pPr/>
              <a:t>‹#›</a:t>
            </a:fld>
            <a:endParaRPr lang="en-GB" altLang="nl-NL"/>
          </a:p>
        </p:txBody>
      </p:sp>
    </p:spTree>
    <p:extLst>
      <p:ext uri="{BB962C8B-B14F-4D97-AF65-F5344CB8AC3E}">
        <p14:creationId xmlns:p14="http://schemas.microsoft.com/office/powerpoint/2010/main" val="2115645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9552E54-32B9-4317-8DD3-41DBD46C7DEE}" type="datetimeFigureOut">
              <a:rPr lang="en-GB">
                <a:solidFill>
                  <a:prstClr val="black">
                    <a:tint val="75000"/>
                  </a:prstClr>
                </a:solidFill>
              </a:rPr>
              <a:pPr>
                <a:defRPr/>
              </a:pPr>
              <a:t>04/12/2017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165CCDB-0DBA-41EA-8810-61B619FAFD85}" type="slidenum">
              <a:rPr lang="en-GB" altLang="nl-NL"/>
              <a:pPr/>
              <a:t>‹#›</a:t>
            </a:fld>
            <a:endParaRPr lang="en-GB" altLang="nl-NL"/>
          </a:p>
        </p:txBody>
      </p:sp>
    </p:spTree>
    <p:extLst>
      <p:ext uri="{BB962C8B-B14F-4D97-AF65-F5344CB8AC3E}">
        <p14:creationId xmlns:p14="http://schemas.microsoft.com/office/powerpoint/2010/main" val="3081929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lt-LT"/>
          </a:p>
        </p:txBody>
      </p:sp>
      <p:sp>
        <p:nvSpPr>
          <p:cNvPr id="3" name="Media Placeholder 2"/>
          <p:cNvSpPr>
            <a:spLocks noGrp="1"/>
          </p:cNvSpPr>
          <p:nvPr>
            <p:ph type="media" sz="half" idx="1"/>
          </p:nvPr>
        </p:nvSpPr>
        <p:spPr>
          <a:xfrm>
            <a:off x="685800" y="1981200"/>
            <a:ext cx="3784600" cy="4114800"/>
          </a:xfrm>
        </p:spPr>
        <p:txBody>
          <a:bodyPr rtlCol="0">
            <a:normAutofit/>
          </a:bodyPr>
          <a:lstStyle/>
          <a:p>
            <a:pPr lvl="0"/>
            <a:endParaRPr lang="lt-LT" noProof="0" smtClean="0"/>
          </a:p>
        </p:txBody>
      </p:sp>
      <p:sp>
        <p:nvSpPr>
          <p:cNvPr id="4" name="Text Placeholder 3"/>
          <p:cNvSpPr>
            <a:spLocks noGrp="1"/>
          </p:cNvSpPr>
          <p:nvPr>
            <p:ph type="body" sz="half" idx="2"/>
          </p:nvPr>
        </p:nvSpPr>
        <p:spPr>
          <a:xfrm>
            <a:off x="46736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4B6F3942-7262-43A1-80A7-36647D4B471D}" type="slidenum">
              <a:rPr lang="en-US"/>
              <a:pPr>
                <a:defRPr/>
              </a:pPr>
              <a:t>‹#›</a:t>
            </a:fld>
            <a:endParaRPr lang="en-US"/>
          </a:p>
        </p:txBody>
      </p:sp>
    </p:spTree>
    <p:extLst>
      <p:ext uri="{BB962C8B-B14F-4D97-AF65-F5344CB8AC3E}">
        <p14:creationId xmlns:p14="http://schemas.microsoft.com/office/powerpoint/2010/main" val="922747261"/>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5" name="Marcador de fecha 4"/>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7" name="Marcador de fecha 6"/>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_tradnl"/>
          </a:p>
        </p:txBody>
      </p:sp>
      <p:sp>
        <p:nvSpPr>
          <p:cNvPr id="3" name="Marcador de fecha 2"/>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81F0979B-7D3A-1D4D-9C95-E2DCEA7EAEB3}" type="datetimeFigureOut">
              <a:rPr lang="es-ES_tradnl" smtClean="0"/>
              <a:t>04/12/2017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C3D0CF3-0970-1840-876B-A8AFC8534A25}" type="slidenum">
              <a:rPr lang="es-ES_tradnl" smtClean="0"/>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 para editar título</a:t>
            </a:r>
            <a:endParaRPr lang="es-ES_tradn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0979B-7D3A-1D4D-9C95-E2DCEA7EAEB3}" type="datetimeFigureOut">
              <a:rPr lang="es-ES_tradnl" smtClean="0"/>
              <a:t>04/12/2017</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D0CF3-0970-1840-876B-A8AFC8534A25}" type="slidenum">
              <a:rPr lang="es-ES_tradnl" smtClean="0"/>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6FF232C0-B34A-4689-9C0E-F1E5BE1324C8}" type="datetimeFigureOut">
              <a:rPr lang="en-GB">
                <a:solidFill>
                  <a:prstClr val="black">
                    <a:tint val="75000"/>
                  </a:prstClr>
                </a:solidFill>
              </a:rPr>
              <a:pPr defTabSz="914400">
                <a:defRPr/>
              </a:pPr>
              <a:t>04/12/2017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914400" fontAlgn="base">
              <a:spcBef>
                <a:spcPct val="0"/>
              </a:spcBef>
              <a:spcAft>
                <a:spcPct val="0"/>
              </a:spcAft>
            </a:pPr>
            <a:fld id="{E80DBE25-AD96-4A69-A2E9-3CF1FB7A9606}" type="slidenum">
              <a:rPr lang="en-GB" altLang="nl-NL" smtClean="0">
                <a:cs typeface="Arial" charset="0"/>
              </a:rPr>
              <a:pPr defTabSz="914400" fontAlgn="base">
                <a:spcBef>
                  <a:spcPct val="0"/>
                </a:spcBef>
                <a:spcAft>
                  <a:spcPct val="0"/>
                </a:spcAft>
              </a:pPr>
              <a:t>‹#›</a:t>
            </a:fld>
            <a:endParaRPr lang="en-GB" altLang="nl-NL" smtClean="0">
              <a:cs typeface="Arial" charset="0"/>
            </a:endParaRPr>
          </a:p>
        </p:txBody>
      </p:sp>
    </p:spTree>
    <p:extLst>
      <p:ext uri="{BB962C8B-B14F-4D97-AF65-F5344CB8AC3E}">
        <p14:creationId xmlns:p14="http://schemas.microsoft.com/office/powerpoint/2010/main" val="764361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varsha.venugopal@govrisk.org" TargetMode="External"/><Relationship Id="rId5" Type="http://schemas.openxmlformats.org/officeDocument/2006/relationships/hyperlink" Target="mailto:polly.calvert@govrisk.org" TargetMode="External"/><Relationship Id="rId4" Type="http://schemas.openxmlformats.org/officeDocument/2006/relationships/hyperlink" Target="mailto:aida.sanneh@govrisk.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7338" y="3538207"/>
            <a:ext cx="8713787" cy="1146809"/>
          </a:xfrm>
        </p:spPr>
        <p:txBody>
          <a:bodyPr>
            <a:noAutofit/>
          </a:bodyPr>
          <a:lstStyle/>
          <a:p>
            <a:r>
              <a:rPr lang="es-MX" sz="2400" b="1" dirty="0" err="1" smtClean="0">
                <a:solidFill>
                  <a:schemeClr val="tx1">
                    <a:lumMod val="50000"/>
                    <a:lumOff val="50000"/>
                  </a:schemeClr>
                </a:solidFill>
              </a:rPr>
              <a:t>Creating</a:t>
            </a:r>
            <a:r>
              <a:rPr lang="es-MX" sz="2400" b="1" dirty="0" smtClean="0">
                <a:solidFill>
                  <a:schemeClr val="tx1">
                    <a:lumMod val="50000"/>
                    <a:lumOff val="50000"/>
                  </a:schemeClr>
                </a:solidFill>
              </a:rPr>
              <a:t> </a:t>
            </a:r>
            <a:r>
              <a:rPr lang="es-MX" sz="2400" b="1" dirty="0" err="1" smtClean="0">
                <a:solidFill>
                  <a:schemeClr val="tx1">
                    <a:lumMod val="50000"/>
                    <a:lumOff val="50000"/>
                  </a:schemeClr>
                </a:solidFill>
              </a:rPr>
              <a:t>National</a:t>
            </a:r>
            <a:r>
              <a:rPr lang="es-MX" sz="2400" b="1" dirty="0" smtClean="0">
                <a:solidFill>
                  <a:schemeClr val="tx1">
                    <a:lumMod val="50000"/>
                    <a:lumOff val="50000"/>
                  </a:schemeClr>
                </a:solidFill>
              </a:rPr>
              <a:t> </a:t>
            </a:r>
            <a:r>
              <a:rPr lang="es-MX" sz="2400" b="1" dirty="0" err="1" smtClean="0">
                <a:solidFill>
                  <a:schemeClr val="tx1">
                    <a:lumMod val="50000"/>
                    <a:lumOff val="50000"/>
                  </a:schemeClr>
                </a:solidFill>
              </a:rPr>
              <a:t>Corruption</a:t>
            </a:r>
            <a:r>
              <a:rPr lang="es-MX" sz="2400" b="1" dirty="0" smtClean="0">
                <a:solidFill>
                  <a:schemeClr val="tx1">
                    <a:lumMod val="50000"/>
                    <a:lumOff val="50000"/>
                  </a:schemeClr>
                </a:solidFill>
              </a:rPr>
              <a:t> </a:t>
            </a:r>
            <a:r>
              <a:rPr lang="es-MX" sz="2400" b="1" dirty="0" err="1" smtClean="0">
                <a:solidFill>
                  <a:schemeClr val="tx1">
                    <a:lumMod val="50000"/>
                    <a:lumOff val="50000"/>
                  </a:schemeClr>
                </a:solidFill>
              </a:rPr>
              <a:t>Risk</a:t>
            </a:r>
            <a:r>
              <a:rPr lang="es-MX" sz="2400" b="1" dirty="0" smtClean="0">
                <a:solidFill>
                  <a:schemeClr val="tx1">
                    <a:lumMod val="50000"/>
                    <a:lumOff val="50000"/>
                  </a:schemeClr>
                </a:solidFill>
              </a:rPr>
              <a:t> </a:t>
            </a:r>
            <a:r>
              <a:rPr lang="es-MX" sz="2400" b="1" dirty="0" err="1" smtClean="0">
                <a:solidFill>
                  <a:schemeClr val="tx1">
                    <a:lumMod val="50000"/>
                    <a:lumOff val="50000"/>
                  </a:schemeClr>
                </a:solidFill>
              </a:rPr>
              <a:t>Assessment</a:t>
            </a:r>
            <a:r>
              <a:rPr lang="es-MX" sz="2400" b="1" dirty="0" smtClean="0">
                <a:solidFill>
                  <a:schemeClr val="tx1">
                    <a:lumMod val="50000"/>
                    <a:lumOff val="50000"/>
                  </a:schemeClr>
                </a:solidFill>
              </a:rPr>
              <a:t> Tools:</a:t>
            </a:r>
            <a:endParaRPr lang="en-GB" sz="2400" b="1" dirty="0">
              <a:solidFill>
                <a:schemeClr val="tx1">
                  <a:lumMod val="50000"/>
                  <a:lumOff val="50000"/>
                </a:schemeClr>
              </a:solidFill>
            </a:endParaRPr>
          </a:p>
          <a:p>
            <a:r>
              <a:rPr lang="en-GB" sz="2400" b="1" dirty="0" smtClean="0">
                <a:solidFill>
                  <a:schemeClr val="tx1">
                    <a:lumMod val="50000"/>
                    <a:lumOff val="50000"/>
                  </a:schemeClr>
                </a:solidFill>
              </a:rPr>
              <a:t>Training on EU and UK Best Practices </a:t>
            </a:r>
          </a:p>
          <a:p>
            <a:r>
              <a:rPr lang="en-GB" sz="2400" b="1" dirty="0" smtClean="0">
                <a:solidFill>
                  <a:schemeClr val="tx1">
                    <a:lumMod val="50000"/>
                    <a:lumOff val="50000"/>
                  </a:schemeClr>
                </a:solidFill>
              </a:rPr>
              <a:t>PART 1 </a:t>
            </a:r>
            <a:endParaRPr lang="en-GB" sz="2400" b="1" dirty="0">
              <a:solidFill>
                <a:schemeClr val="tx1">
                  <a:lumMod val="50000"/>
                  <a:lumOff val="50000"/>
                </a:schemeClr>
              </a:solidFill>
            </a:endParaRPr>
          </a:p>
        </p:txBody>
      </p:sp>
      <p:sp>
        <p:nvSpPr>
          <p:cNvPr id="4" name="TextBox 3"/>
          <p:cNvSpPr txBox="1"/>
          <p:nvPr/>
        </p:nvSpPr>
        <p:spPr>
          <a:xfrm>
            <a:off x="611188" y="4787294"/>
            <a:ext cx="7993062" cy="1569660"/>
          </a:xfrm>
          <a:prstGeom prst="rect">
            <a:avLst/>
          </a:prstGeom>
          <a:noFill/>
        </p:spPr>
        <p:txBody>
          <a:bodyPr>
            <a:prstTxWarp prst="textNoShape">
              <a:avLst/>
            </a:prstTxWarp>
            <a:spAutoFit/>
          </a:bodyPr>
          <a:lstStyle/>
          <a:p>
            <a:pPr algn="ctr"/>
            <a:r>
              <a:rPr lang="en-GB" sz="2400" b="1" dirty="0">
                <a:solidFill>
                  <a:srgbClr val="558ED5"/>
                </a:solidFill>
                <a:latin typeface="Calibri" charset="0"/>
              </a:rPr>
              <a:t>Aida </a:t>
            </a:r>
            <a:r>
              <a:rPr lang="en-GB" sz="2400" b="1" dirty="0" err="1">
                <a:solidFill>
                  <a:srgbClr val="558ED5"/>
                </a:solidFill>
                <a:latin typeface="Calibri" charset="0"/>
              </a:rPr>
              <a:t>Sanneh</a:t>
            </a:r>
            <a:r>
              <a:rPr lang="en-GB" sz="2400" b="1" dirty="0">
                <a:solidFill>
                  <a:srgbClr val="558ED5"/>
                </a:solidFill>
                <a:latin typeface="Calibri" charset="0"/>
              </a:rPr>
              <a:t>, GovRisk </a:t>
            </a:r>
            <a:r>
              <a:rPr lang="en-GB" sz="2400" b="1" dirty="0" smtClean="0">
                <a:solidFill>
                  <a:srgbClr val="558ED5"/>
                </a:solidFill>
                <a:latin typeface="Calibri" charset="0"/>
              </a:rPr>
              <a:t>In-Country</a:t>
            </a:r>
          </a:p>
          <a:p>
            <a:pPr algn="ctr"/>
            <a:r>
              <a:rPr lang="en-GB" sz="2400" b="1" dirty="0" smtClean="0">
                <a:solidFill>
                  <a:srgbClr val="558ED5"/>
                </a:solidFill>
                <a:latin typeface="Calibri" charset="0"/>
              </a:rPr>
              <a:t> </a:t>
            </a:r>
            <a:r>
              <a:rPr lang="es-MX" sz="2400" b="1" dirty="0">
                <a:solidFill>
                  <a:srgbClr val="000000"/>
                </a:solidFill>
                <a:latin typeface="Calibri" charset="0"/>
              </a:rPr>
              <a:t> </a:t>
            </a:r>
            <a:endParaRPr lang="en-GB" sz="2400" dirty="0">
              <a:solidFill>
                <a:srgbClr val="000000"/>
              </a:solidFill>
              <a:latin typeface="Calibri" charset="0"/>
            </a:endParaRPr>
          </a:p>
          <a:p>
            <a:pPr algn="ctr" eaLnBrk="1" hangingPunct="1"/>
            <a:r>
              <a:rPr lang="en-GB" sz="2400" b="1" dirty="0" smtClean="0">
                <a:solidFill>
                  <a:srgbClr val="558ED5"/>
                </a:solidFill>
                <a:latin typeface="Calibri" charset="0"/>
              </a:rPr>
              <a:t>Yerevan, Armenia</a:t>
            </a:r>
          </a:p>
          <a:p>
            <a:pPr algn="ctr" eaLnBrk="1" hangingPunct="1"/>
            <a:r>
              <a:rPr lang="en-GB" sz="2400" b="1" dirty="0" smtClean="0">
                <a:solidFill>
                  <a:srgbClr val="558ED5"/>
                </a:solidFill>
                <a:latin typeface="Calibri" charset="0"/>
              </a:rPr>
              <a:t>3</a:t>
            </a:r>
            <a:r>
              <a:rPr lang="en-GB" sz="2400" b="1" baseline="30000" dirty="0" smtClean="0">
                <a:solidFill>
                  <a:srgbClr val="558ED5"/>
                </a:solidFill>
                <a:latin typeface="Calibri" charset="0"/>
              </a:rPr>
              <a:t>rd</a:t>
            </a:r>
            <a:r>
              <a:rPr lang="en-GB" sz="2400" b="1" dirty="0" smtClean="0">
                <a:solidFill>
                  <a:srgbClr val="558ED5"/>
                </a:solidFill>
                <a:latin typeface="Calibri" charset="0"/>
              </a:rPr>
              <a:t> November 2017</a:t>
            </a:r>
          </a:p>
        </p:txBody>
      </p:sp>
      <p:pic>
        <p:nvPicPr>
          <p:cNvPr id="15364" name="Picture 3" descr="GovRisk logo FINAL white"/>
          <p:cNvPicPr>
            <a:picLocks noChangeAspect="1" noChangeArrowheads="1"/>
          </p:cNvPicPr>
          <p:nvPr/>
        </p:nvPicPr>
        <p:blipFill>
          <a:blip r:embed="rId3"/>
          <a:srcRect/>
          <a:stretch>
            <a:fillRect/>
          </a:stretch>
        </p:blipFill>
        <p:spPr bwMode="auto">
          <a:xfrm>
            <a:off x="2455863" y="1736725"/>
            <a:ext cx="4303712" cy="1481138"/>
          </a:xfrm>
          <a:prstGeom prst="rect">
            <a:avLst/>
          </a:prstGeom>
          <a:noFill/>
          <a:ln w="9525">
            <a:noFill/>
            <a:miter lim="800000"/>
            <a:headEnd/>
            <a:tailEnd/>
          </a:ln>
        </p:spPr>
      </p:pic>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prstTxWarp prst="textNoShape">
              <a:avLst/>
            </a:prstTxWarp>
            <a:spAutoFit/>
          </a:bodyPr>
          <a:lstStyle/>
          <a:p>
            <a:pPr eaLnBrk="1" hangingPunct="1"/>
            <a:endParaRPr lang="en-GB">
              <a:solidFill>
                <a:srgbClr val="000000"/>
              </a:solidFill>
              <a:latin typeface="Calibri" charset="0"/>
            </a:endParaRPr>
          </a:p>
        </p:txBody>
      </p:sp>
      <p:sp>
        <p:nvSpPr>
          <p:cNvPr id="15366" name="Rectangle 7"/>
          <p:cNvSpPr>
            <a:spLocks noChangeArrowheads="1"/>
          </p:cNvSpPr>
          <p:nvPr/>
        </p:nvSpPr>
        <p:spPr bwMode="auto">
          <a:xfrm>
            <a:off x="0" y="914400"/>
            <a:ext cx="9144000" cy="0"/>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s-MX" sz="1100">
                <a:solidFill>
                  <a:srgbClr val="000000"/>
                </a:solidFill>
                <a:latin typeface="Verdana" charset="0"/>
                <a:ea typeface="SimSun" pitchFamily="2" charset="-122"/>
                <a:cs typeface="Tahoma" charset="0"/>
              </a:rPr>
              <a:t>   </a:t>
            </a:r>
            <a:endParaRPr lang="es-MX">
              <a:solidFill>
                <a:srgbClr val="000000"/>
              </a:solidFill>
              <a:ea typeface="Arial" charset="0"/>
              <a:cs typeface="Arial" charset="0"/>
            </a:endParaRPr>
          </a:p>
        </p:txBody>
      </p:sp>
      <p:pic>
        <p:nvPicPr>
          <p:cNvPr id="10" name="Picture 9" descr="C:\Users\GR\Dropbox (GovRisk)\GovRisk Shared (1)\3 - Design and Materials\Logos\FCO logos\British-Embassy-Yerevan-nobackground.png"/>
          <p:cNvPicPr/>
          <p:nvPr/>
        </p:nvPicPr>
        <p:blipFill>
          <a:blip r:embed="rId4">
            <a:extLst>
              <a:ext uri="{28A0092B-C50C-407E-A947-70E740481C1C}">
                <a14:useLocalDpi xmlns:a14="http://schemas.microsoft.com/office/drawing/2010/main" val="0"/>
              </a:ext>
            </a:extLst>
          </a:blip>
          <a:srcRect/>
          <a:stretch>
            <a:fillRect/>
          </a:stretch>
        </p:blipFill>
        <p:spPr bwMode="auto">
          <a:xfrm>
            <a:off x="258316" y="96856"/>
            <a:ext cx="1825874" cy="1825874"/>
          </a:xfrm>
          <a:prstGeom prst="rect">
            <a:avLst/>
          </a:prstGeom>
          <a:noFill/>
          <a:ln>
            <a:noFill/>
          </a:ln>
        </p:spPr>
      </p:pic>
      <p:pic>
        <p:nvPicPr>
          <p:cNvPr id="8" name="Picture 8" descr="C:\Users\ETC08\Desktop\Armeni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122" y="545415"/>
            <a:ext cx="15335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p:txBody>
          <a:bodyPr/>
          <a:lstStyle/>
          <a:p>
            <a:pPr eaLnBrk="1" fontAlgn="auto" hangingPunct="1">
              <a:spcAft>
                <a:spcPts val="0"/>
              </a:spcAft>
              <a:defRPr/>
            </a:pPr>
            <a:r>
              <a:rPr lang="en-US">
                <a:effectLst>
                  <a:outerShdw blurRad="38100" dist="38100" dir="2700000" algn="tl">
                    <a:srgbClr val="000000"/>
                  </a:outerShdw>
                </a:effectLst>
              </a:rPr>
              <a:t>What are ‘actionable’ indicators?</a:t>
            </a:r>
          </a:p>
        </p:txBody>
      </p:sp>
      <p:pic>
        <p:nvPicPr>
          <p:cNvPr id="184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92125"/>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48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5" name="Rectangle 9"/>
          <p:cNvSpPr>
            <a:spLocks noGrp="1" noChangeArrowheads="1"/>
          </p:cNvSpPr>
          <p:nvPr>
            <p:ph idx="1"/>
          </p:nvPr>
        </p:nvSpPr>
        <p:spPr/>
        <p:txBody>
          <a:bodyPr>
            <a:normAutofit lnSpcReduction="10000"/>
          </a:bodyPr>
          <a:lstStyle/>
          <a:p>
            <a:pPr marL="365760" indent="-256032" eaLnBrk="1" fontAlgn="auto" hangingPunct="1">
              <a:lnSpc>
                <a:spcPct val="80000"/>
              </a:lnSpc>
              <a:spcAft>
                <a:spcPts val="0"/>
              </a:spcAft>
              <a:buFont typeface="Wingdings 3"/>
              <a:buChar char=""/>
              <a:defRPr/>
            </a:pPr>
            <a:r>
              <a:rPr lang="en-GB" sz="2800" dirty="0"/>
              <a:t>Actionable does </a:t>
            </a:r>
            <a:r>
              <a:rPr lang="en-GB" sz="2800" i="1" dirty="0"/>
              <a:t>not </a:t>
            </a:r>
            <a:r>
              <a:rPr lang="en-GB" sz="2800" dirty="0"/>
              <a:t>mean </a:t>
            </a:r>
            <a:r>
              <a:rPr lang="en-GB" sz="2800" b="1" dirty="0"/>
              <a:t>action-worthy</a:t>
            </a:r>
          </a:p>
          <a:p>
            <a:pPr marL="621792" lvl="1" eaLnBrk="1" fontAlgn="auto" hangingPunct="1">
              <a:lnSpc>
                <a:spcPct val="80000"/>
              </a:lnSpc>
              <a:spcBef>
                <a:spcPts val="324"/>
              </a:spcBef>
              <a:spcAft>
                <a:spcPts val="0"/>
              </a:spcAft>
              <a:buFont typeface="Verdana"/>
              <a:buChar char="◦"/>
              <a:defRPr/>
            </a:pPr>
            <a:r>
              <a:rPr lang="en-GB" sz="2800" dirty="0"/>
              <a:t>e.g. Measuring whether a country has an independent anti-corruption commission when there is no guarantee it will reduce corruption</a:t>
            </a:r>
          </a:p>
          <a:p>
            <a:pPr marL="621792" lvl="1" eaLnBrk="1" fontAlgn="auto" hangingPunct="1">
              <a:lnSpc>
                <a:spcPct val="80000"/>
              </a:lnSpc>
              <a:spcBef>
                <a:spcPts val="324"/>
              </a:spcBef>
              <a:spcAft>
                <a:spcPts val="0"/>
              </a:spcAft>
              <a:buFont typeface="Verdana"/>
              <a:buChar char="◦"/>
              <a:defRPr/>
            </a:pPr>
            <a:r>
              <a:rPr lang="en-GB" sz="2800" dirty="0"/>
              <a:t>e.g. Measuring the speed of judicial proceedings when not clear that increasing the speed will ensure that justice is done</a:t>
            </a:r>
          </a:p>
          <a:p>
            <a:pPr marL="365760" indent="-256032" eaLnBrk="1" fontAlgn="auto" hangingPunct="1">
              <a:lnSpc>
                <a:spcPct val="80000"/>
              </a:lnSpc>
              <a:spcAft>
                <a:spcPts val="0"/>
              </a:spcAft>
              <a:buFont typeface="Wingdings 3"/>
              <a:buChar char=""/>
              <a:defRPr/>
            </a:pPr>
            <a:r>
              <a:rPr lang="en-GB" sz="2800" dirty="0" smtClean="0"/>
              <a:t>Simply </a:t>
            </a:r>
            <a:r>
              <a:rPr lang="en-GB" sz="2800" dirty="0"/>
              <a:t>because something can be measured does not mean that it is an important constraint on good governance.</a:t>
            </a:r>
          </a:p>
          <a:p>
            <a:pPr marL="365760" indent="-256032" eaLnBrk="1" fontAlgn="auto" hangingPunct="1">
              <a:lnSpc>
                <a:spcPct val="80000"/>
              </a:lnSpc>
              <a:spcAft>
                <a:spcPts val="0"/>
              </a:spcAft>
              <a:buFont typeface="Wingdings 3"/>
              <a:buChar char=""/>
              <a:defRPr/>
            </a:pPr>
            <a:r>
              <a:rPr lang="en-GB" sz="2800" dirty="0" smtClean="0">
                <a:solidFill>
                  <a:srgbClr val="800000"/>
                </a:solidFill>
              </a:rPr>
              <a:t>There </a:t>
            </a:r>
            <a:r>
              <a:rPr lang="en-GB" sz="2800" dirty="0">
                <a:solidFill>
                  <a:srgbClr val="800000"/>
                </a:solidFill>
              </a:rPr>
              <a:t>is a risk of measuring things because they are easily measurable, leading to “teaching to the test” and “reform illusion”</a:t>
            </a:r>
            <a:endParaRPr lang="en-US" sz="2800" dirty="0"/>
          </a:p>
        </p:txBody>
      </p:sp>
      <p:sp>
        <p:nvSpPr>
          <p:cNvPr id="60424" name="Rectangle 8"/>
          <p:cNvSpPr>
            <a:spLocks noGrp="1" noChangeArrowheads="1"/>
          </p:cNvSpPr>
          <p:nvPr>
            <p:ph type="title"/>
          </p:nvPr>
        </p:nvSpPr>
        <p:spPr/>
        <p:txBody>
          <a:bodyPr/>
          <a:lstStyle/>
          <a:p>
            <a:pPr eaLnBrk="1" fontAlgn="auto" hangingPunct="1">
              <a:spcAft>
                <a:spcPts val="0"/>
              </a:spcAft>
              <a:defRPr/>
            </a:pPr>
            <a:r>
              <a:rPr lang="en-US"/>
              <a:t>Actionable or ‘action-worthy’?</a:t>
            </a:r>
          </a:p>
        </p:txBody>
      </p:sp>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2598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4" name="Rectangle 10"/>
          <p:cNvSpPr>
            <a:spLocks noGrp="1" noChangeArrowheads="1"/>
          </p:cNvSpPr>
          <p:nvPr>
            <p:ph idx="1"/>
          </p:nvPr>
        </p:nvSpPr>
        <p:spPr/>
        <p:txBody>
          <a:bodyPr>
            <a:normAutofit lnSpcReduction="10000"/>
          </a:bodyPr>
          <a:lstStyle/>
          <a:p>
            <a:pPr marL="685800" indent="-685800" eaLnBrk="1" fontAlgn="auto" hangingPunct="1">
              <a:lnSpc>
                <a:spcPct val="90000"/>
              </a:lnSpc>
              <a:spcAft>
                <a:spcPts val="0"/>
              </a:spcAft>
              <a:buFont typeface="Wingdings" pitchFamily="2" charset="2"/>
              <a:buAutoNum type="arabicPeriod"/>
              <a:defRPr/>
            </a:pPr>
            <a:r>
              <a:rPr lang="en-GB" sz="2800">
                <a:solidFill>
                  <a:srgbClr val="003399"/>
                </a:solidFill>
              </a:rPr>
              <a:t>Is it measuring interventions that are truly ‘beneficial’?</a:t>
            </a:r>
          </a:p>
          <a:p>
            <a:pPr marL="1143000" lvl="1" indent="-685800" eaLnBrk="1" fontAlgn="auto" hangingPunct="1">
              <a:lnSpc>
                <a:spcPct val="90000"/>
              </a:lnSpc>
              <a:spcBef>
                <a:spcPts val="324"/>
              </a:spcBef>
              <a:spcAft>
                <a:spcPts val="0"/>
              </a:spcAft>
              <a:buFont typeface="Verdana"/>
              <a:buChar char="◦"/>
              <a:defRPr/>
            </a:pPr>
            <a:r>
              <a:rPr lang="en-GB" sz="2800"/>
              <a:t>Assessing performance of interventions only makes sense if these are first deemed appropriate for the particular country context</a:t>
            </a:r>
          </a:p>
          <a:p>
            <a:pPr marL="1143000" lvl="1" indent="-685800" eaLnBrk="1" fontAlgn="auto" hangingPunct="1">
              <a:lnSpc>
                <a:spcPct val="90000"/>
              </a:lnSpc>
              <a:spcBef>
                <a:spcPts val="324"/>
              </a:spcBef>
              <a:spcAft>
                <a:spcPts val="0"/>
              </a:spcAft>
              <a:buFont typeface="Verdana"/>
              <a:buChar char="◦"/>
              <a:defRPr/>
            </a:pPr>
            <a:r>
              <a:rPr lang="en-GB" sz="2800"/>
              <a:t>Prior research can identify what reforms to prioritize, and ones that risk further entrenching corrupt systems e.g. political economy studies such as National Integrity Systems assessments by TI </a:t>
            </a:r>
          </a:p>
          <a:p>
            <a:pPr marL="685800" indent="-685800" eaLnBrk="1" fontAlgn="auto" hangingPunct="1">
              <a:lnSpc>
                <a:spcPct val="90000"/>
              </a:lnSpc>
              <a:spcAft>
                <a:spcPts val="0"/>
              </a:spcAft>
              <a:buFont typeface="Wingdings" pitchFamily="2" charset="2"/>
              <a:buAutoNum type="arabicPeriod"/>
              <a:defRPr/>
            </a:pPr>
            <a:r>
              <a:rPr lang="en-GB" sz="2800">
                <a:solidFill>
                  <a:srgbClr val="003399"/>
                </a:solidFill>
              </a:rPr>
              <a:t>Can the performance measured be attributed </a:t>
            </a:r>
            <a:br>
              <a:rPr lang="en-GB" sz="2800">
                <a:solidFill>
                  <a:srgbClr val="003399"/>
                </a:solidFill>
              </a:rPr>
            </a:br>
            <a:r>
              <a:rPr lang="en-GB" sz="2800">
                <a:solidFill>
                  <a:srgbClr val="003399"/>
                </a:solidFill>
              </a:rPr>
              <a:t>to specific policy inputs?  </a:t>
            </a:r>
            <a:r>
              <a:rPr lang="en-GB" sz="2800"/>
              <a:t>(‘actionable’ indicator)</a:t>
            </a:r>
            <a:endParaRPr lang="en-US" sz="2800"/>
          </a:p>
        </p:txBody>
      </p:sp>
      <p:sp>
        <p:nvSpPr>
          <p:cNvPr id="62473" name="Rectangle 9"/>
          <p:cNvSpPr>
            <a:spLocks noGrp="1" noChangeArrowheads="1"/>
          </p:cNvSpPr>
          <p:nvPr>
            <p:ph type="title"/>
          </p:nvPr>
        </p:nvSpPr>
        <p:spPr>
          <a:xfrm>
            <a:off x="149225" y="381000"/>
            <a:ext cx="8886825" cy="838200"/>
          </a:xfrm>
        </p:spPr>
        <p:txBody>
          <a:bodyPr>
            <a:normAutofit fontScale="90000"/>
          </a:bodyPr>
          <a:lstStyle/>
          <a:p>
            <a:pPr eaLnBrk="1" fontAlgn="auto" hangingPunct="1">
              <a:spcAft>
                <a:spcPts val="0"/>
              </a:spcAft>
              <a:defRPr/>
            </a:pPr>
            <a:r>
              <a:rPr lang="en-US" sz="3600"/>
              <a:t>Determining what is </a:t>
            </a:r>
            <a:br>
              <a:rPr lang="en-US" sz="3600"/>
            </a:br>
            <a:r>
              <a:rPr lang="en-US" sz="3600"/>
              <a:t>an ‘action-worthy indicator’</a:t>
            </a:r>
          </a:p>
        </p:txBody>
      </p:sp>
      <p:pic>
        <p:nvPicPr>
          <p:cNvPr id="204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1759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p:cNvSpPr>
            <a:spLocks noGrp="1" noChangeAspect="1" noChangeArrowheads="1"/>
          </p:cNvSpPr>
          <p:nvPr>
            <p:ph idx="1"/>
          </p:nvPr>
        </p:nvSpPr>
        <p:spPr/>
        <p:txBody>
          <a:bodyPr/>
          <a:lstStyle/>
          <a:p>
            <a:pPr eaLnBrk="1" hangingPunct="1">
              <a:buFont typeface="Wingdings" pitchFamily="2" charset="2"/>
              <a:buNone/>
            </a:pPr>
            <a:endParaRPr lang="en-US" altLang="en-US" smtClean="0"/>
          </a:p>
          <a:p>
            <a:pPr algn="ctr" eaLnBrk="1" hangingPunct="1">
              <a:buFont typeface="Wingdings" pitchFamily="2" charset="2"/>
              <a:buNone/>
            </a:pPr>
            <a:r>
              <a:rPr lang="en-US" altLang="en-US" smtClean="0"/>
              <a:t>Many useful tools are already out there, they just require some action and adaptation.</a:t>
            </a:r>
          </a:p>
          <a:p>
            <a:pPr algn="ctr" eaLnBrk="1" hangingPunct="1">
              <a:buFont typeface="Wingdings" pitchFamily="2" charset="2"/>
              <a:buNone/>
            </a:pPr>
            <a:endParaRPr lang="en-US" altLang="en-US" smtClean="0"/>
          </a:p>
          <a:p>
            <a:pPr eaLnBrk="1" hangingPunct="1"/>
            <a:endParaRPr lang="en-US" altLang="en-US" smtClean="0"/>
          </a:p>
        </p:txBody>
      </p:sp>
      <p:sp>
        <p:nvSpPr>
          <p:cNvPr id="234498" name="Rectangle 2"/>
          <p:cNvSpPr>
            <a:spLocks noGrp="1" noChangeArrowheads="1"/>
          </p:cNvSpPr>
          <p:nvPr>
            <p:ph type="title"/>
          </p:nvPr>
        </p:nvSpPr>
        <p:spPr/>
        <p:txBody>
          <a:bodyPr/>
          <a:lstStyle/>
          <a:p>
            <a:pPr eaLnBrk="1" fontAlgn="auto" hangingPunct="1">
              <a:spcAft>
                <a:spcPts val="0"/>
              </a:spcAft>
              <a:defRPr/>
            </a:pPr>
            <a:r>
              <a:rPr lang="en-US" dirty="0"/>
              <a:t>Don’t reinvent the </a:t>
            </a:r>
            <a:r>
              <a:rPr lang="en-US" dirty="0" err="1" smtClean="0"/>
              <a:t>bycycle</a:t>
            </a:r>
            <a:r>
              <a:rPr lang="en-US" dirty="0" smtClean="0"/>
              <a:t>!</a:t>
            </a:r>
            <a:endParaRPr lang="en-US" dirty="0"/>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91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0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Home Office published </a:t>
            </a:r>
            <a:r>
              <a:rPr lang="en-GB" dirty="0"/>
              <a:t>a corruption risk assessment template for government departments and agencies aligned with the Cabinet </a:t>
            </a:r>
            <a:r>
              <a:rPr lang="en-GB" dirty="0" smtClean="0"/>
              <a:t>Office </a:t>
            </a:r>
            <a:r>
              <a:rPr lang="en-GB" dirty="0"/>
              <a:t>fraud risk </a:t>
            </a:r>
            <a:r>
              <a:rPr lang="en-GB" dirty="0" smtClean="0"/>
              <a:t>assessment.</a:t>
            </a:r>
          </a:p>
          <a:p>
            <a:r>
              <a:rPr lang="en-GB" dirty="0" smtClean="0"/>
              <a:t>The corruption </a:t>
            </a:r>
            <a:r>
              <a:rPr lang="en-GB" dirty="0"/>
              <a:t>self-assessment template takes the user through key questions all organisations will want to consider in order to: better understand and articulate the threat; establish the risks faced; and assess the organisations capacity to manage and mitigate that risk. </a:t>
            </a:r>
            <a:endParaRPr lang="en-US" dirty="0"/>
          </a:p>
        </p:txBody>
      </p:sp>
      <p:sp>
        <p:nvSpPr>
          <p:cNvPr id="3" name="Title 2"/>
          <p:cNvSpPr>
            <a:spLocks noGrp="1"/>
          </p:cNvSpPr>
          <p:nvPr>
            <p:ph type="title"/>
          </p:nvPr>
        </p:nvSpPr>
        <p:spPr/>
        <p:txBody>
          <a:bodyPr>
            <a:normAutofit fontScale="90000"/>
          </a:bodyPr>
          <a:lstStyle/>
          <a:p>
            <a:r>
              <a:rPr lang="en-GB" dirty="0" smtClean="0">
                <a:effectLst/>
              </a:rPr>
              <a:t>UK : Bribery </a:t>
            </a:r>
            <a:r>
              <a:rPr lang="en-GB" dirty="0">
                <a:effectLst/>
              </a:rPr>
              <a:t>and corruption assessment template</a:t>
            </a:r>
            <a:endParaRPr lang="en-US" dirty="0"/>
          </a:p>
        </p:txBody>
      </p:sp>
    </p:spTree>
    <p:extLst>
      <p:ext uri="{BB962C8B-B14F-4D97-AF65-F5344CB8AC3E}">
        <p14:creationId xmlns:p14="http://schemas.microsoft.com/office/powerpoint/2010/main" val="283975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dirty="0"/>
              <a:t>Tools to identify bribery and corruption activity (Q14)</a:t>
            </a:r>
            <a:endParaRPr lang="en-US" dirty="0"/>
          </a:p>
          <a:p>
            <a:pPr lvl="0"/>
            <a:r>
              <a:rPr lang="en-GB" dirty="0"/>
              <a:t>Recording bribery and corruption incidents (Q15)</a:t>
            </a:r>
            <a:endParaRPr lang="en-US" dirty="0"/>
          </a:p>
          <a:p>
            <a:pPr lvl="0"/>
            <a:r>
              <a:rPr lang="en-GB" dirty="0"/>
              <a:t>Processes to counter bribery and corruption (whistleblowing, audit </a:t>
            </a:r>
            <a:r>
              <a:rPr lang="en-GB" dirty="0" err="1"/>
              <a:t>etc</a:t>
            </a:r>
            <a:r>
              <a:rPr lang="en-GB" dirty="0"/>
              <a:t>) (Q16, Q17)</a:t>
            </a:r>
            <a:endParaRPr lang="en-US" dirty="0"/>
          </a:p>
          <a:p>
            <a:pPr lvl="0"/>
            <a:r>
              <a:rPr lang="en-GB" dirty="0"/>
              <a:t>Investigation (Q18, Q19)</a:t>
            </a:r>
            <a:endParaRPr lang="en-US" dirty="0"/>
          </a:p>
          <a:p>
            <a:r>
              <a:rPr lang="en-GB" dirty="0"/>
              <a:t>Insider threat, including gifts &amp; hospitality registers, outsourced providers, data misuse (Q21, Q22, </a:t>
            </a:r>
            <a:r>
              <a:rPr lang="en-GB" dirty="0" smtClean="0"/>
              <a:t>Q23)</a:t>
            </a:r>
            <a:endParaRPr lang="en-US" dirty="0"/>
          </a:p>
        </p:txBody>
      </p:sp>
      <p:sp>
        <p:nvSpPr>
          <p:cNvPr id="3" name="Title 2"/>
          <p:cNvSpPr>
            <a:spLocks noGrp="1"/>
          </p:cNvSpPr>
          <p:nvPr>
            <p:ph type="title"/>
          </p:nvPr>
        </p:nvSpPr>
        <p:spPr/>
        <p:txBody>
          <a:bodyPr>
            <a:normAutofit fontScale="90000"/>
          </a:bodyPr>
          <a:lstStyle/>
          <a:p>
            <a:r>
              <a:rPr lang="en-US" dirty="0" smtClean="0"/>
              <a:t>Exemplary Questions to answer and identify the threat:</a:t>
            </a:r>
            <a:endParaRPr lang="en-US" dirty="0"/>
          </a:p>
        </p:txBody>
      </p:sp>
    </p:spTree>
    <p:extLst>
      <p:ext uri="{BB962C8B-B14F-4D97-AF65-F5344CB8AC3E}">
        <p14:creationId xmlns:p14="http://schemas.microsoft.com/office/powerpoint/2010/main" val="66069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title"/>
          </p:nvPr>
        </p:nvSpPr>
        <p:spPr>
          <a:xfrm>
            <a:off x="457200" y="274638"/>
            <a:ext cx="8229600" cy="2087562"/>
          </a:xfrm>
        </p:spPr>
        <p:txBody>
          <a:bodyPr>
            <a:normAutofit/>
          </a:bodyPr>
          <a:lstStyle/>
          <a:p>
            <a:pPr lvl="0"/>
            <a:r>
              <a:rPr lang="en-GB" sz="2700" dirty="0">
                <a:effectLst/>
              </a:rPr>
              <a:t>Have you considered specific areas of your business where there is a common threat from bribery and corruption, including against relevant payment streams?</a:t>
            </a:r>
            <a:r>
              <a:rPr lang="en-US" dirty="0">
                <a:effectLst/>
              </a:rPr>
              <a:t/>
            </a:r>
            <a:br>
              <a:rPr lang="en-US" dirty="0">
                <a:effectLst/>
              </a:rPr>
            </a:br>
            <a:endParaRPr lang="en-US" dirty="0"/>
          </a:p>
        </p:txBody>
      </p:sp>
      <p:graphicFrame>
        <p:nvGraphicFramePr>
          <p:cNvPr id="5" name="Table 4"/>
          <p:cNvGraphicFramePr>
            <a:graphicFrameLocks noGrp="1"/>
          </p:cNvGraphicFramePr>
          <p:nvPr/>
        </p:nvGraphicFramePr>
        <p:xfrm>
          <a:off x="1438275" y="2886869"/>
          <a:ext cx="6267450" cy="1714500"/>
        </p:xfrm>
        <a:graphic>
          <a:graphicData uri="http://schemas.openxmlformats.org/drawingml/2006/table">
            <a:tbl>
              <a:tblPr firstRow="1" firstCol="1" bandRow="1"/>
              <a:tblGrid>
                <a:gridCol w="2809678"/>
                <a:gridCol w="648094"/>
                <a:gridCol w="1080792"/>
                <a:gridCol w="648094"/>
                <a:gridCol w="1080792"/>
              </a:tblGrid>
              <a:tr h="0">
                <a:tc>
                  <a:txBody>
                    <a:bodyPr/>
                    <a:lstStyle/>
                    <a:p>
                      <a:pPr marL="0" marR="0">
                        <a:spcBef>
                          <a:spcPts val="0"/>
                        </a:spcBef>
                        <a:spcAft>
                          <a:spcPts val="0"/>
                        </a:spcAft>
                      </a:pPr>
                      <a:r>
                        <a:rPr lang="en-GB" sz="1100" b="1">
                          <a:effectLst/>
                          <a:latin typeface="Arial"/>
                          <a:ea typeface="Calibri"/>
                          <a:cs typeface="Times New Roman"/>
                        </a:rPr>
                        <a:t>Element</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Yes</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Developing</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No</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Don’t know</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Grants, loans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Commercial, procurement and contract</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Information technology and data</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Benefits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Administrative spend (e.g. payroll)</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Capital spend (e.g. buildings, infrastructure)</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Receipts (tax revenue)</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dirty="0">
                          <a:effectLst/>
                          <a:latin typeface="Arial"/>
                          <a:ea typeface="Calibri"/>
                          <a:cs typeface="Times New Roman"/>
                        </a:rPr>
                        <a:t> </a:t>
                      </a:r>
                      <a:endParaRPr lang="en-US" sz="1100" dirty="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756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38275" y="2499519"/>
          <a:ext cx="6267450" cy="2489200"/>
        </p:xfrm>
        <a:graphic>
          <a:graphicData uri="http://schemas.openxmlformats.org/drawingml/2006/table">
            <a:tbl>
              <a:tblPr firstRow="1" firstCol="1" bandRow="1"/>
              <a:tblGrid>
                <a:gridCol w="2809678"/>
                <a:gridCol w="648094"/>
                <a:gridCol w="1080792"/>
                <a:gridCol w="648094"/>
                <a:gridCol w="1080792"/>
              </a:tblGrid>
              <a:tr h="0">
                <a:tc>
                  <a:txBody>
                    <a:bodyPr/>
                    <a:lstStyle/>
                    <a:p>
                      <a:pPr marL="0" marR="0">
                        <a:spcBef>
                          <a:spcPts val="0"/>
                        </a:spcBef>
                        <a:spcAft>
                          <a:spcPts val="0"/>
                        </a:spcAft>
                      </a:pPr>
                      <a:r>
                        <a:rPr lang="en-GB" sz="1100" b="1">
                          <a:effectLst/>
                          <a:latin typeface="Arial"/>
                          <a:ea typeface="Calibri"/>
                          <a:cs typeface="Times New Roman"/>
                        </a:rPr>
                        <a:t>Element</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Yes</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Developing</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No</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GB" sz="1100" b="1">
                          <a:effectLst/>
                          <a:latin typeface="Arial"/>
                          <a:ea typeface="Calibri"/>
                          <a:cs typeface="Times New Roman"/>
                        </a:rPr>
                        <a:t>Don’t know</a:t>
                      </a:r>
                      <a:endParaRPr lang="en-US" sz="1100">
                        <a:effectLst/>
                        <a:latin typeface="Arial"/>
                        <a:ea typeface="Calibri"/>
                        <a:cs typeface="Times New Roman"/>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Finance</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People (insider threat), particularly those key decision makers with powers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Those with responsibility for technical specifications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Those with responsibility for monitoring commercial activities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Those responsible for distributing grants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highlight>
                            <a:srgbClr val="FFFFFF"/>
                          </a:highlight>
                          <a:latin typeface="Arial"/>
                          <a:ea typeface="Arial"/>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Those responsible for making policy decisions</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n-GB" sz="1100">
                          <a:effectLst/>
                          <a:highlight>
                            <a:srgbClr val="FFFFFF"/>
                          </a:highlight>
                          <a:latin typeface="Arial"/>
                          <a:ea typeface="Arial"/>
                          <a:cs typeface="Arial"/>
                        </a:rPr>
                        <a:t>Those responsible for making frontline decisions on funding</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effectLst/>
                          <a:latin typeface="Arial"/>
                          <a:ea typeface="Calibri"/>
                          <a:cs typeface="Times New Roman"/>
                        </a:rPr>
                        <a:t> </a:t>
                      </a:r>
                      <a:endParaRPr lang="en-US" sz="110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dirty="0">
                          <a:effectLst/>
                          <a:latin typeface="Arial"/>
                          <a:ea typeface="Calibri"/>
                          <a:cs typeface="Times New Roman"/>
                        </a:rPr>
                        <a:t> </a:t>
                      </a:r>
                      <a:endParaRPr lang="en-US" sz="1100" dirty="0">
                        <a:effectLst/>
                        <a:latin typeface="Arial"/>
                        <a:ea typeface="Calibri"/>
                        <a:cs typeface="Times New Roman"/>
                      </a:endParaRPr>
                    </a:p>
                  </a:txBody>
                  <a:tcPr marL="36195" marR="36195"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Autofit/>
          </a:bodyPr>
          <a:lstStyle/>
          <a:p>
            <a:pPr lvl="0"/>
            <a:r>
              <a:rPr lang="en-GB" sz="2800" dirty="0" smtClean="0">
                <a:effectLst/>
              </a:rPr>
              <a:t/>
            </a:r>
            <a:br>
              <a:rPr lang="en-GB" sz="2800" dirty="0" smtClean="0">
                <a:effectLst/>
              </a:rPr>
            </a:br>
            <a:r>
              <a:rPr lang="en-GB" sz="2800" dirty="0">
                <a:effectLst/>
              </a:rPr>
              <a:t/>
            </a:r>
            <a:br>
              <a:rPr lang="en-GB" sz="2800" dirty="0">
                <a:effectLst/>
              </a:rPr>
            </a:br>
            <a:r>
              <a:rPr lang="en-GB" sz="2800" dirty="0" smtClean="0">
                <a:effectLst/>
              </a:rPr>
              <a:t/>
            </a:r>
            <a:br>
              <a:rPr lang="en-GB" sz="2800" dirty="0" smtClean="0">
                <a:effectLst/>
              </a:rPr>
            </a:br>
            <a:r>
              <a:rPr lang="en-GB" sz="2800" dirty="0" smtClean="0">
                <a:effectLst/>
              </a:rPr>
              <a:t>Have </a:t>
            </a:r>
            <a:r>
              <a:rPr lang="en-GB" sz="2800" dirty="0">
                <a:effectLst/>
              </a:rPr>
              <a:t>you considered specific areas of your business where there is a common threat from bribery and corruption, including from the following people / business areas?</a:t>
            </a:r>
            <a:r>
              <a:rPr lang="en-US" sz="2800" dirty="0">
                <a:effectLst/>
              </a:rPr>
              <a:t/>
            </a:r>
            <a:br>
              <a:rPr lang="en-US" sz="2800" dirty="0">
                <a:effectLst/>
              </a:rPr>
            </a:br>
            <a:endParaRPr lang="en-US" sz="2800" dirty="0"/>
          </a:p>
        </p:txBody>
      </p:sp>
    </p:spTree>
    <p:extLst>
      <p:ext uri="{BB962C8B-B14F-4D97-AF65-F5344CB8AC3E}">
        <p14:creationId xmlns:p14="http://schemas.microsoft.com/office/powerpoint/2010/main" val="341116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p:txBody>
          <a:bodyPr>
            <a:normAutofit fontScale="92500" lnSpcReduction="10000"/>
          </a:bodyPr>
          <a:lstStyle/>
          <a:p>
            <a:pPr marL="365760" indent="-256032" eaLnBrk="1" fontAlgn="auto" hangingPunct="1">
              <a:lnSpc>
                <a:spcPct val="90000"/>
              </a:lnSpc>
              <a:spcAft>
                <a:spcPts val="0"/>
              </a:spcAft>
              <a:buFont typeface="Wingdings 3"/>
              <a:buChar char=""/>
              <a:defRPr/>
            </a:pPr>
            <a:endParaRPr lang="en-US" sz="3400" dirty="0" smtClean="0"/>
          </a:p>
          <a:p>
            <a:pPr marL="365760" indent="-256032" eaLnBrk="1" fontAlgn="auto" hangingPunct="1">
              <a:lnSpc>
                <a:spcPct val="90000"/>
              </a:lnSpc>
              <a:spcAft>
                <a:spcPts val="0"/>
              </a:spcAft>
              <a:buFont typeface="Wingdings 3"/>
              <a:buChar char=""/>
              <a:defRPr/>
            </a:pPr>
            <a:r>
              <a:rPr lang="en-US" sz="3400" dirty="0" smtClean="0"/>
              <a:t>Aim</a:t>
            </a:r>
            <a:r>
              <a:rPr lang="en-US" sz="3400" dirty="0"/>
              <a:t>: to assess the exposure and ability of a given institution in face of actual or potential </a:t>
            </a:r>
            <a:r>
              <a:rPr lang="en-US" sz="3400" dirty="0" smtClean="0"/>
              <a:t>fraud and corruption</a:t>
            </a:r>
            <a:r>
              <a:rPr lang="en-US" sz="3400" dirty="0"/>
              <a:t>, by identifying and quantifying the points most vulnerable to corruption. </a:t>
            </a:r>
          </a:p>
          <a:p>
            <a:pPr marL="365760" indent="-256032" eaLnBrk="1" fontAlgn="auto" hangingPunct="1">
              <a:lnSpc>
                <a:spcPct val="90000"/>
              </a:lnSpc>
              <a:spcAft>
                <a:spcPts val="0"/>
              </a:spcAft>
              <a:buFont typeface="Wingdings 3"/>
              <a:buChar char=""/>
              <a:defRPr/>
            </a:pPr>
            <a:r>
              <a:rPr lang="en-US" sz="3400" dirty="0"/>
              <a:t>The </a:t>
            </a:r>
            <a:r>
              <a:rPr lang="en-US" sz="3400" dirty="0" smtClean="0"/>
              <a:t>guidelines </a:t>
            </a:r>
            <a:r>
              <a:rPr lang="en-US" sz="3400" dirty="0"/>
              <a:t>also provides mechanisms on how to address these </a:t>
            </a:r>
            <a:r>
              <a:rPr lang="en-US" sz="3400" dirty="0" smtClean="0"/>
              <a:t>vulnerabilities or fraud and corruption</a:t>
            </a:r>
            <a:endParaRPr lang="en-US" sz="3400" dirty="0"/>
          </a:p>
          <a:p>
            <a:pPr marL="365760" indent="-256032" eaLnBrk="1" fontAlgn="auto" hangingPunct="1">
              <a:lnSpc>
                <a:spcPct val="90000"/>
              </a:lnSpc>
              <a:spcAft>
                <a:spcPts val="0"/>
              </a:spcAft>
              <a:buFont typeface="Wingdings 3"/>
              <a:buChar char=""/>
              <a:defRPr/>
            </a:pPr>
            <a:r>
              <a:rPr lang="en-US" sz="3400" dirty="0"/>
              <a:t>Designed to be: clear, simple, impartial</a:t>
            </a:r>
          </a:p>
        </p:txBody>
      </p:sp>
      <p:sp>
        <p:nvSpPr>
          <p:cNvPr id="215042" name="Rectangle 2"/>
          <p:cNvSpPr>
            <a:spLocks noGrp="1" noChangeArrowheads="1"/>
          </p:cNvSpPr>
          <p:nvPr>
            <p:ph type="title"/>
          </p:nvPr>
        </p:nvSpPr>
        <p:spPr>
          <a:xfrm>
            <a:off x="149225" y="381000"/>
            <a:ext cx="8886825" cy="838200"/>
          </a:xfrm>
        </p:spPr>
        <p:txBody>
          <a:bodyPr>
            <a:normAutofit fontScale="90000"/>
          </a:bodyPr>
          <a:lstStyle/>
          <a:p>
            <a:pPr eaLnBrk="1" fontAlgn="auto" hangingPunct="1">
              <a:spcAft>
                <a:spcPts val="0"/>
              </a:spcAft>
              <a:defRPr/>
            </a:pPr>
            <a:r>
              <a:rPr lang="en-US" sz="3600" dirty="0" smtClean="0"/>
              <a:t>Guidelines for Risk Management of Fraud and Corruption- </a:t>
            </a:r>
            <a:r>
              <a:rPr lang="en-US" sz="3600" dirty="0"/>
              <a:t>Macedonia</a:t>
            </a:r>
          </a:p>
        </p:txBody>
      </p:sp>
      <p:pic>
        <p:nvPicPr>
          <p:cNvPr id="225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124575"/>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65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3"/>
          <p:cNvSpPr>
            <a:spLocks noChangeShapeType="1"/>
          </p:cNvSpPr>
          <p:nvPr/>
        </p:nvSpPr>
        <p:spPr bwMode="auto">
          <a:xfrm>
            <a:off x="685800" y="269557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5" name="Line 4"/>
          <p:cNvSpPr>
            <a:spLocks noChangeShapeType="1"/>
          </p:cNvSpPr>
          <p:nvPr/>
        </p:nvSpPr>
        <p:spPr bwMode="auto">
          <a:xfrm>
            <a:off x="685800" y="444817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6" name="Rectangle 5"/>
          <p:cNvSpPr>
            <a:spLocks noGrp="1" noChangeArrowheads="1"/>
          </p:cNvSpPr>
          <p:nvPr>
            <p:ph idx="1"/>
          </p:nvPr>
        </p:nvSpPr>
        <p:spPr>
          <a:xfrm>
            <a:off x="150813" y="1676400"/>
            <a:ext cx="8785225" cy="5113338"/>
          </a:xfrm>
        </p:spPr>
        <p:txBody>
          <a:bodyPr/>
          <a:lstStyle/>
          <a:p>
            <a:pPr eaLnBrk="1" hangingPunct="1">
              <a:lnSpc>
                <a:spcPct val="80000"/>
              </a:lnSpc>
            </a:pPr>
            <a:r>
              <a:rPr lang="en-US" altLang="en-US" sz="2400" smtClean="0"/>
              <a:t>being a self-assessment tool, SAINT demands the organization itself to take the initiative to test its integrity, which means that the </a:t>
            </a:r>
            <a:r>
              <a:rPr lang="en-US" altLang="en-US" sz="2400" b="1" smtClean="0"/>
              <a:t>assessment is based </a:t>
            </a:r>
            <a:r>
              <a:rPr lang="en-US" altLang="en-US" sz="2400" smtClean="0"/>
              <a:t>on the knowledge, opinions, ideas and recommendations of the staff. </a:t>
            </a:r>
          </a:p>
          <a:p>
            <a:pPr eaLnBrk="1" hangingPunct="1">
              <a:lnSpc>
                <a:spcPct val="80000"/>
              </a:lnSpc>
            </a:pPr>
            <a:endParaRPr lang="en-US" altLang="en-US" sz="2400" smtClean="0"/>
          </a:p>
          <a:p>
            <a:pPr eaLnBrk="1" hangingPunct="1">
              <a:lnSpc>
                <a:spcPct val="80000"/>
              </a:lnSpc>
            </a:pPr>
            <a:r>
              <a:rPr lang="en-US" altLang="en-US" sz="2400" smtClean="0"/>
              <a:t>They receive the methodological advice on a one-day workshop where they learn how to think in terms of vulnerability and risk and how to develop recommendations on how to minimize them.</a:t>
            </a:r>
          </a:p>
        </p:txBody>
      </p:sp>
      <p:sp>
        <p:nvSpPr>
          <p:cNvPr id="218118" name="Rectangle 6"/>
          <p:cNvSpPr>
            <a:spLocks noGrp="1" noChangeArrowheads="1"/>
          </p:cNvSpPr>
          <p:nvPr>
            <p:ph type="title"/>
          </p:nvPr>
        </p:nvSpPr>
        <p:spPr/>
        <p:txBody>
          <a:bodyPr>
            <a:noAutofit/>
          </a:bodyPr>
          <a:lstStyle/>
          <a:p>
            <a:pPr eaLnBrk="1" fontAlgn="auto" hangingPunct="1">
              <a:spcAft>
                <a:spcPts val="0"/>
              </a:spcAft>
              <a:defRPr/>
            </a:pPr>
            <a:r>
              <a:rPr lang="en-US" sz="2400" dirty="0"/>
              <a:t>The most promoted corruption risk assessment tool developed in the Netherlands for the public sector organizations is Self-Assessment Integrity or SAINT.</a:t>
            </a:r>
          </a:p>
        </p:txBody>
      </p:sp>
      <p:sp>
        <p:nvSpPr>
          <p:cNvPr id="23558" name="AutoShape 8" descr="Image result for netherlands fla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endParaRPr lang="lt-LT" altLang="en-US"/>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76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marL="685800" indent="-685800" eaLnBrk="1" hangingPunct="1">
              <a:buFont typeface="Wingdings" pitchFamily="2" charset="2"/>
              <a:buAutoNum type="arabicPeriod"/>
            </a:pPr>
            <a:r>
              <a:rPr lang="en-US" altLang="en-US" dirty="0" smtClean="0"/>
              <a:t>National Corruption Risk Assessment (CRA)</a:t>
            </a:r>
          </a:p>
          <a:p>
            <a:pPr marL="685800" indent="-685800" eaLnBrk="1" hangingPunct="1">
              <a:buFont typeface="Wingdings" pitchFamily="2" charset="2"/>
              <a:buAutoNum type="arabicPeriod"/>
            </a:pPr>
            <a:r>
              <a:rPr lang="en-US" altLang="en-US" dirty="0" smtClean="0"/>
              <a:t>Why CRA? </a:t>
            </a:r>
          </a:p>
          <a:p>
            <a:pPr marL="685800" indent="-685800" eaLnBrk="1" hangingPunct="1">
              <a:buFont typeface="Wingdings" pitchFamily="2" charset="2"/>
              <a:buAutoNum type="arabicPeriod"/>
            </a:pPr>
            <a:r>
              <a:rPr lang="en-US" altLang="en-US" dirty="0" smtClean="0"/>
              <a:t>Design of Effective CRA</a:t>
            </a:r>
          </a:p>
          <a:p>
            <a:pPr marL="685800" indent="-685800" eaLnBrk="1" hangingPunct="1">
              <a:buFont typeface="Wingdings" pitchFamily="2" charset="2"/>
              <a:buAutoNum type="arabicPeriod"/>
            </a:pPr>
            <a:r>
              <a:rPr lang="en-US" altLang="en-US" dirty="0" smtClean="0"/>
              <a:t>Examples of CRA</a:t>
            </a:r>
          </a:p>
          <a:p>
            <a:pPr marL="685800" indent="-685800" eaLnBrk="1" hangingPunct="1">
              <a:buFont typeface="Wingdings" pitchFamily="2" charset="2"/>
              <a:buAutoNum type="arabicPeriod"/>
            </a:pPr>
            <a:r>
              <a:rPr lang="en-US" altLang="en-US" dirty="0" smtClean="0"/>
              <a:t>Further Steps </a:t>
            </a:r>
          </a:p>
        </p:txBody>
      </p:sp>
      <p:sp>
        <p:nvSpPr>
          <p:cNvPr id="145410" name="Rectangle 2"/>
          <p:cNvSpPr>
            <a:spLocks noGrp="1" noChangeArrowheads="1"/>
          </p:cNvSpPr>
          <p:nvPr>
            <p:ph type="title"/>
          </p:nvPr>
        </p:nvSpPr>
        <p:spPr/>
        <p:txBody>
          <a:bodyPr/>
          <a:lstStyle/>
          <a:p>
            <a:pPr eaLnBrk="1" fontAlgn="auto" hangingPunct="1">
              <a:spcAft>
                <a:spcPts val="0"/>
              </a:spcAft>
              <a:defRPr/>
            </a:pPr>
            <a:r>
              <a:rPr lang="en-US" dirty="0" smtClean="0"/>
              <a:t>Content </a:t>
            </a:r>
            <a:endParaRPr lang="en-US" dirty="0"/>
          </a:p>
        </p:txBody>
      </p:sp>
      <p:pic>
        <p:nvPicPr>
          <p:cNvPr id="102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70992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8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eaLnBrk="1" hangingPunct="1"/>
            <a:r>
              <a:rPr lang="en-US" altLang="en-US" b="1" smtClean="0"/>
              <a:t>Module 1: </a:t>
            </a:r>
            <a:r>
              <a:rPr lang="en-US" altLang="en-US" smtClean="0"/>
              <a:t>Analysis -in this module, the participants analyze the main integrity risks for each vulnerable process inherent to their organization.</a:t>
            </a:r>
          </a:p>
          <a:p>
            <a:pPr eaLnBrk="1" hangingPunct="1"/>
            <a:r>
              <a:rPr lang="en-US" altLang="en-US" b="1" smtClean="0"/>
              <a:t>Module 2: </a:t>
            </a:r>
            <a:r>
              <a:rPr lang="en-US" altLang="en-US" smtClean="0"/>
              <a:t>Assessment- in this module, the participants assess the maturity of the integrity measures that together form the organization’s integrity management system</a:t>
            </a:r>
          </a:p>
          <a:p>
            <a:pPr eaLnBrk="1" hangingPunct="1"/>
            <a:endParaRPr lang="lt-LT" alt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000" dirty="0"/>
              <a:t>SAINT is based on the five </a:t>
            </a:r>
            <a:r>
              <a:rPr lang="en-US" sz="4000" dirty="0" smtClean="0"/>
              <a:t>4 </a:t>
            </a:r>
            <a:r>
              <a:rPr lang="en-US" sz="4000" dirty="0"/>
              <a:t>steps </a:t>
            </a:r>
            <a:r>
              <a:rPr lang="en-US" sz="4000" dirty="0" smtClean="0"/>
              <a:t>modules:</a:t>
            </a:r>
            <a:endParaRPr lang="lt-LT" dirty="0"/>
          </a:p>
        </p:txBody>
      </p:sp>
      <p:pic>
        <p:nvPicPr>
          <p:cNvPr id="245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91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Char char=""/>
              <a:defRPr/>
            </a:pPr>
            <a:r>
              <a:rPr lang="en-US" b="1" dirty="0"/>
              <a:t>Module 3: </a:t>
            </a:r>
            <a:r>
              <a:rPr lang="en-US" dirty="0"/>
              <a:t>Management report and action plan </a:t>
            </a:r>
            <a:r>
              <a:rPr lang="en-US" dirty="0" smtClean="0"/>
              <a:t>-this </a:t>
            </a:r>
            <a:r>
              <a:rPr lang="en-US" dirty="0"/>
              <a:t>module is designed to answer the central question ‘which measures are the most appropriate to make the most vulnerable </a:t>
            </a:r>
            <a:r>
              <a:rPr lang="en-US" dirty="0" smtClean="0"/>
              <a:t>processes more </a:t>
            </a:r>
            <a:r>
              <a:rPr lang="en-US" dirty="0"/>
              <a:t>robust.’ Based on the knowledge and results from previous modules, the participants suggest how the organization can improve and implement the most important measures. Based on these suggestions, the management report and action plan are prepared</a:t>
            </a:r>
            <a:r>
              <a:rPr lang="en-US" dirty="0" smtClean="0"/>
              <a:t>.</a:t>
            </a:r>
          </a:p>
          <a:p>
            <a:pPr marL="365760" indent="-256032" eaLnBrk="1" fontAlgn="auto" hangingPunct="1">
              <a:spcAft>
                <a:spcPts val="0"/>
              </a:spcAft>
              <a:buFont typeface="Wingdings 3"/>
              <a:buChar char=""/>
              <a:defRPr/>
            </a:pPr>
            <a:r>
              <a:rPr lang="en-US" b="1" dirty="0"/>
              <a:t>Module 4: Evaluation of the </a:t>
            </a:r>
            <a:r>
              <a:rPr lang="en-US" b="1" dirty="0" smtClean="0"/>
              <a:t>workshop- </a:t>
            </a:r>
            <a:r>
              <a:rPr lang="en-US" dirty="0"/>
              <a:t>at the end of the SAINT workshop, the participants are asked to answer a series of questions to evaluate the workshop itself</a:t>
            </a:r>
            <a:endParaRPr lang="lt-LT"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a:t>SAINT is based on the 4</a:t>
            </a:r>
            <a:r>
              <a:rPr lang="en-US" sz="4400" dirty="0" smtClean="0"/>
              <a:t> </a:t>
            </a:r>
            <a:r>
              <a:rPr lang="en-US" sz="4400" dirty="0"/>
              <a:t>steps modules:</a:t>
            </a:r>
            <a:endParaRPr lang="lt-LT" dirty="0"/>
          </a:p>
        </p:txBody>
      </p:sp>
      <p:pic>
        <p:nvPicPr>
          <p:cNvPr id="256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6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endParaRPr lang="lt-LT" alt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SAINT </a:t>
            </a:r>
            <a:endParaRPr lang="lt-LT" dirty="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025" y="60198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30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eaLnBrk="1" fontAlgn="auto" hangingPunct="1">
              <a:spcAft>
                <a:spcPts val="0"/>
              </a:spcAft>
              <a:buFont typeface="Wingdings 3"/>
              <a:buNone/>
              <a:defRPr/>
            </a:pPr>
            <a:r>
              <a:rPr lang="en-US" dirty="0"/>
              <a:t>It is devoted to</a:t>
            </a:r>
            <a:r>
              <a:rPr lang="en-US" dirty="0" smtClean="0"/>
              <a:t>:</a:t>
            </a:r>
          </a:p>
          <a:p>
            <a:pPr marL="365760" indent="-256032" eaLnBrk="1" fontAlgn="auto" hangingPunct="1">
              <a:spcAft>
                <a:spcPts val="0"/>
              </a:spcAft>
              <a:buFont typeface="Wingdings 3"/>
              <a:buChar char=""/>
              <a:defRPr/>
            </a:pPr>
            <a:r>
              <a:rPr lang="en-US" dirty="0" smtClean="0"/>
              <a:t> </a:t>
            </a:r>
            <a:r>
              <a:rPr lang="en-US" b="1" dirty="0" smtClean="0"/>
              <a:t>identifying </a:t>
            </a:r>
            <a:r>
              <a:rPr lang="en-US" b="1" dirty="0"/>
              <a:t>relevant corruption risks </a:t>
            </a:r>
            <a:r>
              <a:rPr lang="en-US" dirty="0"/>
              <a:t>in different working fields of an individual organization</a:t>
            </a:r>
            <a:r>
              <a:rPr lang="en-US" dirty="0" smtClean="0"/>
              <a:t>;</a:t>
            </a:r>
          </a:p>
          <a:p>
            <a:pPr marL="365760" indent="-256032" eaLnBrk="1" fontAlgn="auto" hangingPunct="1">
              <a:spcAft>
                <a:spcPts val="0"/>
              </a:spcAft>
              <a:buFont typeface="Wingdings 3"/>
              <a:buChar char=""/>
              <a:defRPr/>
            </a:pPr>
            <a:r>
              <a:rPr lang="en-US" dirty="0" smtClean="0"/>
              <a:t> </a:t>
            </a:r>
            <a:r>
              <a:rPr lang="en-US" b="1" dirty="0" smtClean="0"/>
              <a:t>assessment</a:t>
            </a:r>
            <a:r>
              <a:rPr lang="en-US" b="1" dirty="0"/>
              <a:t>, </a:t>
            </a:r>
            <a:r>
              <a:rPr lang="en-US" dirty="0"/>
              <a:t>what kind of danger the corruption risks may pose to an individual organization</a:t>
            </a:r>
            <a:r>
              <a:rPr lang="en-US" dirty="0" smtClean="0"/>
              <a:t>;</a:t>
            </a:r>
          </a:p>
          <a:p>
            <a:pPr marL="365760" indent="-256032" eaLnBrk="1" fontAlgn="auto" hangingPunct="1">
              <a:spcAft>
                <a:spcPts val="0"/>
              </a:spcAft>
              <a:buFont typeface="Wingdings 3"/>
              <a:buChar char=""/>
              <a:defRPr/>
            </a:pPr>
            <a:r>
              <a:rPr lang="en-US" dirty="0" smtClean="0"/>
              <a:t> </a:t>
            </a:r>
            <a:r>
              <a:rPr lang="en-US" b="1" dirty="0" smtClean="0"/>
              <a:t>determining </a:t>
            </a:r>
            <a:r>
              <a:rPr lang="en-US" b="1" dirty="0"/>
              <a:t>measures to reduce </a:t>
            </a:r>
            <a:r>
              <a:rPr lang="en-US" dirty="0"/>
              <a:t>or eliminate corruption </a:t>
            </a:r>
            <a:r>
              <a:rPr lang="en-US" dirty="0" smtClean="0"/>
              <a:t>risks</a:t>
            </a:r>
            <a:endParaRPr lang="lt-LT"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2800" dirty="0"/>
              <a:t>In </a:t>
            </a:r>
            <a:r>
              <a:rPr lang="en-US" sz="2800" dirty="0" smtClean="0"/>
              <a:t>Slovenia </a:t>
            </a:r>
            <a:r>
              <a:rPr lang="en-US" sz="2800" dirty="0"/>
              <a:t>the integrity </a:t>
            </a:r>
            <a:r>
              <a:rPr lang="en-US" sz="2800" dirty="0" smtClean="0"/>
              <a:t>plan </a:t>
            </a:r>
            <a:r>
              <a:rPr lang="en-US" sz="2800" dirty="0"/>
              <a:t>is a tool for establishing and verifying the integrity of the public sector organization or institution.</a:t>
            </a:r>
            <a:endParaRPr lang="lt-LT" sz="2800" dirty="0"/>
          </a:p>
        </p:txBody>
      </p:sp>
      <p:pic>
        <p:nvPicPr>
          <p:cNvPr id="2765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64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en-US" altLang="en-US" u="sng" smtClean="0"/>
              <a:t>Phase 1: </a:t>
            </a:r>
            <a:r>
              <a:rPr lang="en-US" altLang="en-US" b="1" smtClean="0"/>
              <a:t>preparatory phase </a:t>
            </a:r>
            <a:r>
              <a:rPr lang="en-US" altLang="en-US" smtClean="0"/>
              <a:t>- creation, adoption and implementation of the integrity plan;</a:t>
            </a:r>
          </a:p>
          <a:p>
            <a:pPr eaLnBrk="1" hangingPunct="1"/>
            <a:r>
              <a:rPr lang="en-US" altLang="en-US" u="sng" smtClean="0"/>
              <a:t>Phase 2: </a:t>
            </a:r>
            <a:r>
              <a:rPr lang="en-US" altLang="en-US" b="1" smtClean="0"/>
              <a:t>identification of risks </a:t>
            </a:r>
            <a:r>
              <a:rPr lang="en-US" altLang="en-US" smtClean="0"/>
              <a:t>-this phase is aimed at answering the questions as to where, when, why and how the events could prevent, degrade or delay the achievement of organizational objectives.</a:t>
            </a:r>
            <a:endParaRPr lang="lt-LT" altLang="en-US" smtClean="0"/>
          </a:p>
        </p:txBody>
      </p:sp>
      <p:sp>
        <p:nvSpPr>
          <p:cNvPr id="3" name="Title 2"/>
          <p:cNvSpPr>
            <a:spLocks noGrp="1"/>
          </p:cNvSpPr>
          <p:nvPr>
            <p:ph type="title"/>
          </p:nvPr>
        </p:nvSpPr>
        <p:spPr>
          <a:xfrm>
            <a:off x="-8021" y="20053"/>
            <a:ext cx="8229600" cy="1143000"/>
          </a:xfrm>
        </p:spPr>
        <p:txBody>
          <a:bodyPr/>
          <a:lstStyle/>
          <a:p>
            <a:pPr eaLnBrk="1" fontAlgn="auto" hangingPunct="1">
              <a:spcAft>
                <a:spcPts val="0"/>
              </a:spcAft>
              <a:defRPr/>
            </a:pPr>
            <a:r>
              <a:rPr lang="en-US" sz="3200" dirty="0" smtClean="0"/>
              <a:t>Slovenian </a:t>
            </a:r>
            <a:r>
              <a:rPr lang="en-US" sz="3200" dirty="0"/>
              <a:t>integrity plan development consists of five </a:t>
            </a:r>
            <a:r>
              <a:rPr lang="en-US" sz="3200" dirty="0" smtClean="0"/>
              <a:t>phases: </a:t>
            </a:r>
            <a:endParaRPr lang="lt-LT" sz="3200" dirty="0"/>
          </a:p>
        </p:txBody>
      </p:sp>
      <p:pic>
        <p:nvPicPr>
          <p:cNvPr id="28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34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365760" indent="-256032" eaLnBrk="1" fontAlgn="auto" hangingPunct="1">
              <a:spcAft>
                <a:spcPts val="0"/>
              </a:spcAft>
              <a:buFont typeface="Wingdings 3"/>
              <a:buChar char=""/>
              <a:defRPr/>
            </a:pPr>
            <a:r>
              <a:rPr lang="en-US" u="sng" dirty="0"/>
              <a:t>Phase 3: </a:t>
            </a:r>
            <a:r>
              <a:rPr lang="en-US" b="1" dirty="0"/>
              <a:t>risk analysis </a:t>
            </a:r>
            <a:r>
              <a:rPr lang="en-US" dirty="0" smtClean="0"/>
              <a:t>-in </a:t>
            </a:r>
            <a:r>
              <a:rPr lang="en-US" dirty="0"/>
              <a:t>this phase, the working group has to </a:t>
            </a:r>
            <a:r>
              <a:rPr lang="en-US" dirty="0" smtClean="0"/>
              <a:t>analyze </a:t>
            </a:r>
            <a:r>
              <a:rPr lang="en-US" dirty="0"/>
              <a:t>the identified risk sources and to identify any measures that exist within the institution to manage them. </a:t>
            </a:r>
            <a:endParaRPr lang="en-US" dirty="0" smtClean="0"/>
          </a:p>
          <a:p>
            <a:pPr marL="365760" indent="-256032" eaLnBrk="1" fontAlgn="auto" hangingPunct="1">
              <a:spcAft>
                <a:spcPts val="0"/>
              </a:spcAft>
              <a:buFont typeface="Wingdings 3"/>
              <a:buChar char=""/>
              <a:defRPr/>
            </a:pPr>
            <a:r>
              <a:rPr lang="lt-LT" u="sng" dirty="0"/>
              <a:t>Phase 4: </a:t>
            </a:r>
            <a:r>
              <a:rPr lang="lt-LT" b="1" dirty="0"/>
              <a:t>risk </a:t>
            </a:r>
            <a:r>
              <a:rPr lang="lt-LT" b="1" dirty="0" smtClean="0"/>
              <a:t>evaluation</a:t>
            </a:r>
            <a:r>
              <a:rPr lang="en-US" b="1" dirty="0" smtClean="0"/>
              <a:t>- mapping </a:t>
            </a:r>
            <a:r>
              <a:rPr lang="en-US" dirty="0"/>
              <a:t>is used to evaluate the risk according to 1) the likelihood of occurrence and 2) the consequences of the risk for the institution</a:t>
            </a:r>
            <a:r>
              <a:rPr lang="en-US" dirty="0" smtClean="0"/>
              <a:t>.</a:t>
            </a:r>
          </a:p>
          <a:p>
            <a:pPr marL="365760" indent="-256032" eaLnBrk="1" fontAlgn="auto" hangingPunct="1">
              <a:spcAft>
                <a:spcPts val="0"/>
              </a:spcAft>
              <a:buFont typeface="Wingdings 3"/>
              <a:buChar char=""/>
              <a:defRPr/>
            </a:pPr>
            <a:r>
              <a:rPr lang="en-US" u="sng" dirty="0"/>
              <a:t>Phase 5: </a:t>
            </a:r>
            <a:r>
              <a:rPr lang="en-US" b="1" dirty="0"/>
              <a:t>addressing </a:t>
            </a:r>
            <a:r>
              <a:rPr lang="en-US" b="1" dirty="0" smtClean="0"/>
              <a:t>risks-appropriate </a:t>
            </a:r>
            <a:r>
              <a:rPr lang="en-US" b="1" dirty="0"/>
              <a:t>measures </a:t>
            </a:r>
            <a:r>
              <a:rPr lang="en-US" dirty="0"/>
              <a:t>are determined on the basis of evaluation of the risk, including deadlines for the implementation of the measures.</a:t>
            </a:r>
          </a:p>
          <a:p>
            <a:pPr marL="365760" indent="-256032" eaLnBrk="1" fontAlgn="auto" hangingPunct="1">
              <a:spcAft>
                <a:spcPts val="0"/>
              </a:spcAft>
              <a:buFont typeface="Wingdings 3"/>
              <a:buChar char=""/>
              <a:defRPr/>
            </a:pPr>
            <a:endParaRPr lang="lt-LT" dirty="0"/>
          </a:p>
        </p:txBody>
      </p:sp>
      <p:sp>
        <p:nvSpPr>
          <p:cNvPr id="3" name="Title 2"/>
          <p:cNvSpPr>
            <a:spLocks noGrp="1"/>
          </p:cNvSpPr>
          <p:nvPr>
            <p:ph type="title"/>
          </p:nvPr>
        </p:nvSpPr>
        <p:spPr/>
        <p:txBody>
          <a:bodyPr/>
          <a:lstStyle/>
          <a:p>
            <a:pPr eaLnBrk="1" fontAlgn="auto" hangingPunct="1">
              <a:spcAft>
                <a:spcPts val="0"/>
              </a:spcAft>
              <a:defRPr/>
            </a:pPr>
            <a:r>
              <a:rPr lang="en-US" sz="3200" dirty="0"/>
              <a:t>Slovenian integrity plan development consists of five phases: </a:t>
            </a:r>
            <a:endParaRPr lang="lt-LT" sz="3200" dirty="0"/>
          </a:p>
        </p:txBody>
      </p:sp>
      <p:pic>
        <p:nvPicPr>
          <p:cNvPr id="297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41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marL="623888" indent="-514350" eaLnBrk="1" hangingPunct="1">
              <a:buFont typeface="Wingdings 3" pitchFamily="18" charset="2"/>
              <a:buAutoNum type="arabicPeriod"/>
            </a:pPr>
            <a:r>
              <a:rPr lang="en-US" altLang="en-US" smtClean="0"/>
              <a:t>Identification of concrete and factual shortcomings and vulnerabilities that mean or can cause corruption or integrity risk(s) and </a:t>
            </a:r>
          </a:p>
          <a:p>
            <a:pPr marL="623888" indent="-514350" eaLnBrk="1" hangingPunct="1">
              <a:buFont typeface="Wingdings 3" pitchFamily="18" charset="2"/>
              <a:buAutoNum type="arabicPeriod"/>
            </a:pPr>
            <a:r>
              <a:rPr lang="en-US" altLang="en-US" smtClean="0"/>
              <a:t>Clear and efficient measures to cope, mitigate or – if possible – eliminate identified sources/risks for wrongdoings and unethical behavior in the institution, process, sector, project.</a:t>
            </a:r>
            <a:endParaRPr lang="lt-LT" alt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3100" dirty="0"/>
              <a:t>The strategies, approaches and </a:t>
            </a:r>
            <a:r>
              <a:rPr lang="en-US" sz="3100" dirty="0" smtClean="0"/>
              <a:t>tools may </a:t>
            </a:r>
            <a:r>
              <a:rPr lang="en-US" sz="3100" dirty="0"/>
              <a:t>be different, but the ultimate goal of any corruption risk </a:t>
            </a:r>
            <a:r>
              <a:rPr lang="en-US" sz="3100" dirty="0" smtClean="0"/>
              <a:t>assessment</a:t>
            </a:r>
            <a:r>
              <a:rPr lang="en-US" dirty="0" smtClean="0"/>
              <a:t>: </a:t>
            </a:r>
            <a:endParaRPr lang="lt-LT" dirty="0"/>
          </a:p>
        </p:txBody>
      </p:sp>
      <p:pic>
        <p:nvPicPr>
          <p:cNvPr id="3072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597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marL="0" indent="0" eaLnBrk="1" hangingPunct="1">
              <a:spcAft>
                <a:spcPct val="50000"/>
              </a:spcAft>
              <a:buFont typeface="Wingdings" pitchFamily="2" charset="2"/>
              <a:buNone/>
            </a:pPr>
            <a:r>
              <a:rPr lang="en-US" altLang="en-US" dirty="0" smtClean="0"/>
              <a:t>Conclusions and steps forward: </a:t>
            </a:r>
          </a:p>
          <a:p>
            <a:pPr marL="0" indent="0" eaLnBrk="1" hangingPunct="1">
              <a:spcAft>
                <a:spcPct val="50000"/>
              </a:spcAft>
              <a:buFont typeface="Wingdings" pitchFamily="2" charset="2"/>
              <a:buNone/>
            </a:pPr>
            <a:endParaRPr lang="en-US" altLang="en-US" dirty="0" smtClean="0"/>
          </a:p>
          <a:p>
            <a:pPr marL="749300" lvl="1" indent="-292100" eaLnBrk="1" hangingPunct="1"/>
            <a:r>
              <a:rPr lang="en-US" altLang="en-US" i="1" dirty="0" smtClean="0"/>
              <a:t>How would you customize this presentation to your own country context? </a:t>
            </a:r>
          </a:p>
          <a:p>
            <a:pPr marL="749300" lvl="1" indent="-292100" eaLnBrk="1" hangingPunct="1"/>
            <a:r>
              <a:rPr lang="en-US" altLang="en-US" i="1" dirty="0" smtClean="0"/>
              <a:t>Which sections are most relevant? </a:t>
            </a:r>
          </a:p>
          <a:p>
            <a:pPr marL="749300" lvl="1" indent="-292100" eaLnBrk="1" hangingPunct="1"/>
            <a:r>
              <a:rPr lang="en-US" altLang="en-US" i="1" dirty="0" smtClean="0"/>
              <a:t>Which sections would need to be </a:t>
            </a:r>
            <a:br>
              <a:rPr lang="en-US" altLang="en-US" i="1" dirty="0" smtClean="0"/>
            </a:br>
            <a:r>
              <a:rPr lang="en-US" altLang="en-US" i="1" dirty="0" smtClean="0"/>
              <a:t>revised? </a:t>
            </a:r>
          </a:p>
          <a:p>
            <a:pPr marL="457200" lvl="1" indent="0" eaLnBrk="1" hangingPunct="1">
              <a:buNone/>
            </a:pPr>
            <a:endParaRPr lang="en-US" altLang="en-US" i="1" dirty="0" smtClean="0"/>
          </a:p>
        </p:txBody>
      </p:sp>
      <p:sp>
        <p:nvSpPr>
          <p:cNvPr id="209923" name="Rectangle 3"/>
          <p:cNvSpPr>
            <a:spLocks noGrp="1" noChangeArrowheads="1"/>
          </p:cNvSpPr>
          <p:nvPr>
            <p:ph type="title"/>
          </p:nvPr>
        </p:nvSpPr>
        <p:spPr/>
        <p:txBody>
          <a:bodyPr/>
          <a:lstStyle/>
          <a:p>
            <a:pPr eaLnBrk="1" fontAlgn="auto" hangingPunct="1">
              <a:spcAft>
                <a:spcPts val="0"/>
              </a:spcAft>
              <a:defRPr/>
            </a:pPr>
            <a:r>
              <a:rPr lang="en-US"/>
              <a:t>Adapt your own tool</a:t>
            </a:r>
          </a:p>
        </p:txBody>
      </p:sp>
      <p:pic>
        <p:nvPicPr>
          <p:cNvPr id="317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8674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ETC08\Desktop\Arm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4" y="951815"/>
            <a:ext cx="15335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882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7338" y="3538207"/>
            <a:ext cx="8713787" cy="1146809"/>
          </a:xfrm>
        </p:spPr>
        <p:txBody>
          <a:bodyPr>
            <a:noAutofit/>
          </a:bodyPr>
          <a:lstStyle/>
          <a:p>
            <a:r>
              <a:rPr lang="en-US" altLang="en-US" sz="2400" b="1" dirty="0">
                <a:solidFill>
                  <a:schemeClr val="tx2"/>
                </a:solidFill>
                <a:latin typeface="Times New Roman" pitchFamily="18" charset="0"/>
              </a:rPr>
              <a:t>CORRUPTION RISK ASSESSMENT </a:t>
            </a:r>
          </a:p>
          <a:p>
            <a:r>
              <a:rPr lang="en-US" altLang="en-US" sz="2400" b="1" dirty="0">
                <a:solidFill>
                  <a:schemeClr val="tx2"/>
                </a:solidFill>
                <a:latin typeface="Times New Roman" pitchFamily="18" charset="0"/>
              </a:rPr>
              <a:t>PRACTICAL </a:t>
            </a:r>
            <a:r>
              <a:rPr lang="en-US" altLang="en-US" sz="2400" b="1" dirty="0" smtClean="0">
                <a:solidFill>
                  <a:schemeClr val="tx2"/>
                </a:solidFill>
                <a:latin typeface="Times New Roman" pitchFamily="18" charset="0"/>
              </a:rPr>
              <a:t>TOOLKIT</a:t>
            </a:r>
          </a:p>
          <a:p>
            <a:r>
              <a:rPr lang="en-US" altLang="en-US" sz="2400" b="1" dirty="0" smtClean="0">
                <a:solidFill>
                  <a:schemeClr val="tx2"/>
                </a:solidFill>
                <a:latin typeface="Times New Roman" pitchFamily="18" charset="0"/>
              </a:rPr>
              <a:t>PART 2</a:t>
            </a:r>
            <a:endParaRPr lang="en-US" altLang="en-US" sz="2400" b="1" dirty="0">
              <a:solidFill>
                <a:schemeClr val="tx2"/>
              </a:solidFill>
              <a:latin typeface="Times New Roman" pitchFamily="18" charset="0"/>
            </a:endParaRPr>
          </a:p>
        </p:txBody>
      </p:sp>
      <p:sp>
        <p:nvSpPr>
          <p:cNvPr id="4" name="TextBox 3"/>
          <p:cNvSpPr txBox="1"/>
          <p:nvPr/>
        </p:nvSpPr>
        <p:spPr>
          <a:xfrm>
            <a:off x="611188" y="4787294"/>
            <a:ext cx="7993062" cy="1569660"/>
          </a:xfrm>
          <a:prstGeom prst="rect">
            <a:avLst/>
          </a:prstGeom>
          <a:noFill/>
        </p:spPr>
        <p:txBody>
          <a:bodyPr>
            <a:prstTxWarp prst="textNoShape">
              <a:avLst/>
            </a:prstTxWarp>
            <a:spAutoFit/>
          </a:bodyPr>
          <a:lstStyle/>
          <a:p>
            <a:pPr algn="ctr"/>
            <a:r>
              <a:rPr lang="en-GB" sz="2400" b="1" dirty="0">
                <a:solidFill>
                  <a:srgbClr val="558ED5"/>
                </a:solidFill>
                <a:latin typeface="Calibri" charset="0"/>
              </a:rPr>
              <a:t>Aida </a:t>
            </a:r>
            <a:r>
              <a:rPr lang="en-GB" sz="2400" b="1" dirty="0" err="1">
                <a:solidFill>
                  <a:srgbClr val="558ED5"/>
                </a:solidFill>
                <a:latin typeface="Calibri" charset="0"/>
              </a:rPr>
              <a:t>Sanneh</a:t>
            </a:r>
            <a:r>
              <a:rPr lang="en-GB" sz="2400" b="1" dirty="0">
                <a:solidFill>
                  <a:srgbClr val="558ED5"/>
                </a:solidFill>
                <a:latin typeface="Calibri" charset="0"/>
              </a:rPr>
              <a:t>, GovRisk </a:t>
            </a:r>
            <a:r>
              <a:rPr lang="en-GB" sz="2400" b="1" dirty="0" smtClean="0">
                <a:solidFill>
                  <a:srgbClr val="558ED5"/>
                </a:solidFill>
                <a:latin typeface="Calibri" charset="0"/>
              </a:rPr>
              <a:t>In-Country</a:t>
            </a:r>
          </a:p>
          <a:p>
            <a:pPr algn="ctr"/>
            <a:r>
              <a:rPr lang="en-GB" sz="2400" b="1" dirty="0" smtClean="0">
                <a:solidFill>
                  <a:srgbClr val="558ED5"/>
                </a:solidFill>
                <a:latin typeface="Calibri" charset="0"/>
              </a:rPr>
              <a:t> </a:t>
            </a:r>
            <a:r>
              <a:rPr lang="es-MX" sz="2400" b="1" dirty="0">
                <a:solidFill>
                  <a:srgbClr val="000000"/>
                </a:solidFill>
                <a:latin typeface="Calibri" charset="0"/>
              </a:rPr>
              <a:t> </a:t>
            </a:r>
            <a:endParaRPr lang="en-GB" sz="2400" dirty="0">
              <a:solidFill>
                <a:srgbClr val="000000"/>
              </a:solidFill>
              <a:latin typeface="Calibri" charset="0"/>
            </a:endParaRPr>
          </a:p>
          <a:p>
            <a:pPr algn="ctr" eaLnBrk="1" hangingPunct="1"/>
            <a:r>
              <a:rPr lang="en-GB" sz="2400" b="1" dirty="0" smtClean="0">
                <a:solidFill>
                  <a:srgbClr val="558ED5"/>
                </a:solidFill>
                <a:latin typeface="Calibri" charset="0"/>
              </a:rPr>
              <a:t>Yerevan, Armenia</a:t>
            </a:r>
          </a:p>
          <a:p>
            <a:pPr algn="ctr" eaLnBrk="1" hangingPunct="1"/>
            <a:r>
              <a:rPr lang="en-GB" sz="2400" b="1" dirty="0" smtClean="0">
                <a:solidFill>
                  <a:srgbClr val="558ED5"/>
                </a:solidFill>
                <a:latin typeface="Calibri" charset="0"/>
              </a:rPr>
              <a:t>3</a:t>
            </a:r>
            <a:r>
              <a:rPr lang="en-GB" sz="2400" b="1" baseline="30000" dirty="0" smtClean="0">
                <a:solidFill>
                  <a:srgbClr val="558ED5"/>
                </a:solidFill>
                <a:latin typeface="Calibri" charset="0"/>
              </a:rPr>
              <a:t>rd</a:t>
            </a:r>
            <a:r>
              <a:rPr lang="en-GB" sz="2400" b="1" dirty="0" smtClean="0">
                <a:solidFill>
                  <a:srgbClr val="558ED5"/>
                </a:solidFill>
                <a:latin typeface="Calibri" charset="0"/>
              </a:rPr>
              <a:t> November 2017</a:t>
            </a:r>
          </a:p>
        </p:txBody>
      </p:sp>
      <p:pic>
        <p:nvPicPr>
          <p:cNvPr id="15364" name="Picture 3" descr="GovRisk logo FINAL white"/>
          <p:cNvPicPr>
            <a:picLocks noChangeAspect="1" noChangeArrowheads="1"/>
          </p:cNvPicPr>
          <p:nvPr/>
        </p:nvPicPr>
        <p:blipFill>
          <a:blip r:embed="rId3"/>
          <a:srcRect/>
          <a:stretch>
            <a:fillRect/>
          </a:stretch>
        </p:blipFill>
        <p:spPr bwMode="auto">
          <a:xfrm>
            <a:off x="2455863" y="1736725"/>
            <a:ext cx="4303712" cy="1481138"/>
          </a:xfrm>
          <a:prstGeom prst="rect">
            <a:avLst/>
          </a:prstGeom>
          <a:noFill/>
          <a:ln w="9525">
            <a:noFill/>
            <a:miter lim="800000"/>
            <a:headEnd/>
            <a:tailEnd/>
          </a:ln>
        </p:spPr>
      </p:pic>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prstTxWarp prst="textNoShape">
              <a:avLst/>
            </a:prstTxWarp>
            <a:spAutoFit/>
          </a:bodyPr>
          <a:lstStyle/>
          <a:p>
            <a:pPr eaLnBrk="1" hangingPunct="1"/>
            <a:endParaRPr lang="en-GB">
              <a:solidFill>
                <a:srgbClr val="000000"/>
              </a:solidFill>
              <a:latin typeface="Calibri" charset="0"/>
            </a:endParaRPr>
          </a:p>
        </p:txBody>
      </p:sp>
      <p:sp>
        <p:nvSpPr>
          <p:cNvPr id="15366" name="Rectangle 7"/>
          <p:cNvSpPr>
            <a:spLocks noChangeArrowheads="1"/>
          </p:cNvSpPr>
          <p:nvPr/>
        </p:nvSpPr>
        <p:spPr bwMode="auto">
          <a:xfrm>
            <a:off x="0" y="914400"/>
            <a:ext cx="9144000" cy="0"/>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s-MX" sz="1100">
                <a:solidFill>
                  <a:srgbClr val="000000"/>
                </a:solidFill>
                <a:latin typeface="Verdana" charset="0"/>
                <a:ea typeface="SimSun" pitchFamily="2" charset="-122"/>
                <a:cs typeface="Tahoma" charset="0"/>
              </a:rPr>
              <a:t>   </a:t>
            </a:r>
            <a:endParaRPr lang="es-MX">
              <a:solidFill>
                <a:srgbClr val="000000"/>
              </a:solidFill>
              <a:ea typeface="Arial" charset="0"/>
              <a:cs typeface="Arial" charset="0"/>
            </a:endParaRPr>
          </a:p>
        </p:txBody>
      </p:sp>
      <p:pic>
        <p:nvPicPr>
          <p:cNvPr id="10" name="Picture 9" descr="C:\Users\GR\Dropbox (GovRisk)\GovRisk Shared (1)\3 - Design and Materials\Logos\FCO logos\British-Embassy-Yerevan-nobackground.png"/>
          <p:cNvPicPr/>
          <p:nvPr/>
        </p:nvPicPr>
        <p:blipFill>
          <a:blip r:embed="rId4">
            <a:extLst>
              <a:ext uri="{28A0092B-C50C-407E-A947-70E740481C1C}">
                <a14:useLocalDpi xmlns:a14="http://schemas.microsoft.com/office/drawing/2010/main" val="0"/>
              </a:ext>
            </a:extLst>
          </a:blip>
          <a:srcRect/>
          <a:stretch>
            <a:fillRect/>
          </a:stretch>
        </p:blipFill>
        <p:spPr bwMode="auto">
          <a:xfrm>
            <a:off x="258316" y="96856"/>
            <a:ext cx="1825874" cy="1825874"/>
          </a:xfrm>
          <a:prstGeom prst="rect">
            <a:avLst/>
          </a:prstGeom>
          <a:noFill/>
          <a:ln>
            <a:noFill/>
          </a:ln>
        </p:spPr>
      </p:pic>
      <p:pic>
        <p:nvPicPr>
          <p:cNvPr id="8" name="Picture 8" descr="C:\Users\ETC08\Desktop\Armeni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360" y="355996"/>
            <a:ext cx="1478914" cy="12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336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685800" y="638175"/>
            <a:ext cx="7772400" cy="5457825"/>
          </a:xfrm>
        </p:spPr>
        <p:txBody>
          <a:bodyPr/>
          <a:lstStyle/>
          <a:p>
            <a:pPr algn="ctr" eaLnBrk="1" hangingPunct="1">
              <a:lnSpc>
                <a:spcPct val="80000"/>
              </a:lnSpc>
              <a:buFont typeface="Wingdings" pitchFamily="2" charset="2"/>
              <a:buNone/>
            </a:pPr>
            <a:r>
              <a:rPr lang="lt-LT" altLang="en-US" b="1" dirty="0" smtClean="0">
                <a:solidFill>
                  <a:schemeClr val="tx2"/>
                </a:solidFill>
              </a:rPr>
              <a:t>	</a:t>
            </a:r>
            <a:endParaRPr lang="en-US" altLang="en-US" b="1" dirty="0" smtClean="0">
              <a:solidFill>
                <a:schemeClr val="tx2"/>
              </a:solidFill>
            </a:endParaRPr>
          </a:p>
          <a:p>
            <a:pPr algn="ctr" eaLnBrk="1" hangingPunct="1">
              <a:lnSpc>
                <a:spcPct val="80000"/>
              </a:lnSpc>
              <a:buFont typeface="Wingdings" pitchFamily="2" charset="2"/>
              <a:buNone/>
            </a:pPr>
            <a:endParaRPr lang="en-US" altLang="en-US" b="1" dirty="0" smtClean="0">
              <a:solidFill>
                <a:schemeClr val="tx2"/>
              </a:solidFill>
            </a:endParaRPr>
          </a:p>
          <a:p>
            <a:pPr algn="ctr" eaLnBrk="1" hangingPunct="1">
              <a:lnSpc>
                <a:spcPct val="80000"/>
              </a:lnSpc>
              <a:buFont typeface="Wingdings" pitchFamily="2" charset="2"/>
              <a:buNone/>
            </a:pPr>
            <a:r>
              <a:rPr lang="en-US" altLang="en-US" b="1" dirty="0" smtClean="0">
                <a:solidFill>
                  <a:schemeClr val="tx2"/>
                </a:solidFill>
              </a:rPr>
              <a:t>CORRUPTION RISK ASSESSMENT </a:t>
            </a:r>
            <a:endParaRPr lang="lt-LT" altLang="en-US" b="1" dirty="0" smtClean="0">
              <a:solidFill>
                <a:schemeClr val="tx2"/>
              </a:solidFill>
            </a:endParaRPr>
          </a:p>
          <a:p>
            <a:pPr algn="ctr" eaLnBrk="1" hangingPunct="1">
              <a:lnSpc>
                <a:spcPct val="80000"/>
              </a:lnSpc>
              <a:buFont typeface="Wingdings" pitchFamily="2" charset="2"/>
              <a:buNone/>
            </a:pPr>
            <a:r>
              <a:rPr lang="en-US" altLang="en-US" sz="1000" b="1" dirty="0" smtClean="0">
                <a:solidFill>
                  <a:schemeClr val="tx2"/>
                </a:solidFill>
              </a:rPr>
              <a:t>(based on Lithuanian, Poland, Germany models)</a:t>
            </a:r>
            <a:endParaRPr lang="lt-LT" altLang="en-US" sz="1000" b="1" dirty="0" smtClean="0">
              <a:solidFill>
                <a:schemeClr val="tx2"/>
              </a:solidFill>
            </a:endParaRPr>
          </a:p>
          <a:p>
            <a:pPr algn="ctr" eaLnBrk="1" hangingPunct="1">
              <a:lnSpc>
                <a:spcPct val="80000"/>
              </a:lnSpc>
              <a:buFont typeface="Wingdings" pitchFamily="2" charset="2"/>
              <a:buNone/>
            </a:pPr>
            <a:r>
              <a:rPr lang="lt-LT" altLang="en-US" sz="2800" b="1" dirty="0" smtClean="0">
                <a:solidFill>
                  <a:schemeClr val="tx2"/>
                </a:solidFill>
              </a:rPr>
              <a:t> </a:t>
            </a:r>
            <a:r>
              <a:rPr lang="en-US" altLang="en-US" sz="2800" dirty="0" smtClean="0">
                <a:solidFill>
                  <a:schemeClr val="tx2"/>
                </a:solidFill>
              </a:rPr>
              <a:t>consists of:</a:t>
            </a:r>
            <a:endParaRPr lang="lt-LT" altLang="en-US" sz="2800" dirty="0" smtClean="0">
              <a:solidFill>
                <a:schemeClr val="tx2"/>
              </a:solidFill>
            </a:endParaRPr>
          </a:p>
          <a:p>
            <a:pPr algn="ctr" eaLnBrk="1" hangingPunct="1">
              <a:lnSpc>
                <a:spcPct val="80000"/>
              </a:lnSpc>
              <a:buFont typeface="Wingdings" pitchFamily="2" charset="2"/>
              <a:buNone/>
            </a:pPr>
            <a:endParaRPr lang="lt-LT" altLang="en-US" sz="2800" dirty="0" smtClean="0">
              <a:solidFill>
                <a:schemeClr val="tx2"/>
              </a:solidFill>
            </a:endParaRPr>
          </a:p>
          <a:p>
            <a:pPr algn="ctr" eaLnBrk="1" hangingPunct="1">
              <a:lnSpc>
                <a:spcPct val="80000"/>
              </a:lnSpc>
              <a:buFont typeface="Wingdings" pitchFamily="2" charset="2"/>
              <a:buNone/>
            </a:pPr>
            <a:r>
              <a:rPr lang="en-US" altLang="en-US" sz="2800" b="1" dirty="0" smtClean="0">
                <a:solidFill>
                  <a:schemeClr val="tx2"/>
                </a:solidFill>
              </a:rPr>
              <a:t>Evaluation of Corruption Probability </a:t>
            </a:r>
            <a:r>
              <a:rPr lang="en-US" altLang="en-US" sz="2800" b="1" dirty="0" smtClean="0">
                <a:solidFill>
                  <a:srgbClr val="FF0000"/>
                </a:solidFill>
              </a:rPr>
              <a:t>(CP) </a:t>
            </a:r>
            <a:endParaRPr lang="lt-LT" altLang="en-US" sz="2800" dirty="0" smtClean="0">
              <a:solidFill>
                <a:srgbClr val="FF0000"/>
              </a:solidFill>
            </a:endParaRPr>
          </a:p>
          <a:p>
            <a:pPr algn="ctr" eaLnBrk="1" hangingPunct="1">
              <a:lnSpc>
                <a:spcPct val="80000"/>
              </a:lnSpc>
              <a:buFont typeface="Wingdings" pitchFamily="2" charset="2"/>
              <a:buNone/>
            </a:pPr>
            <a:endParaRPr lang="en-US" altLang="en-US" sz="2800" dirty="0" smtClean="0">
              <a:solidFill>
                <a:schemeClr val="tx2"/>
              </a:solidFill>
            </a:endParaRPr>
          </a:p>
          <a:p>
            <a:pPr algn="ctr" eaLnBrk="1" hangingPunct="1">
              <a:lnSpc>
                <a:spcPct val="80000"/>
              </a:lnSpc>
              <a:buFont typeface="Wingdings" pitchFamily="2" charset="2"/>
              <a:buNone/>
            </a:pPr>
            <a:r>
              <a:rPr lang="en-US" altLang="en-US" sz="2800" dirty="0" smtClean="0">
                <a:solidFill>
                  <a:schemeClr val="tx2"/>
                </a:solidFill>
              </a:rPr>
              <a:t>&amp; </a:t>
            </a:r>
            <a:endParaRPr lang="lt-LT" altLang="en-US" sz="2800" dirty="0" smtClean="0">
              <a:solidFill>
                <a:schemeClr val="tx2"/>
              </a:solidFill>
            </a:endParaRPr>
          </a:p>
          <a:p>
            <a:pPr algn="ctr" eaLnBrk="1" hangingPunct="1">
              <a:lnSpc>
                <a:spcPct val="80000"/>
              </a:lnSpc>
              <a:buFont typeface="Wingdings" pitchFamily="2" charset="2"/>
              <a:buNone/>
            </a:pPr>
            <a:endParaRPr lang="lt-LT" altLang="en-US" sz="2800" dirty="0" smtClean="0">
              <a:solidFill>
                <a:schemeClr val="tx2"/>
              </a:solidFill>
            </a:endParaRPr>
          </a:p>
          <a:p>
            <a:pPr algn="ctr" eaLnBrk="1" hangingPunct="1">
              <a:lnSpc>
                <a:spcPct val="80000"/>
              </a:lnSpc>
              <a:buFont typeface="Wingdings" pitchFamily="2" charset="2"/>
              <a:buNone/>
            </a:pPr>
            <a:r>
              <a:rPr lang="en-US" altLang="en-US" sz="2800" b="1" dirty="0" smtClean="0">
                <a:solidFill>
                  <a:schemeClr val="tx2"/>
                </a:solidFill>
              </a:rPr>
              <a:t>Carrying out the Corruption Risk Assessment</a:t>
            </a:r>
          </a:p>
          <a:p>
            <a:pPr algn="ctr" eaLnBrk="1" hangingPunct="1">
              <a:lnSpc>
                <a:spcPct val="80000"/>
              </a:lnSpc>
              <a:buFont typeface="Wingdings" pitchFamily="2" charset="2"/>
              <a:buNone/>
            </a:pPr>
            <a:r>
              <a:rPr lang="en-US" altLang="en-US" sz="2800" b="1" dirty="0" smtClean="0">
                <a:solidFill>
                  <a:srgbClr val="FF0000"/>
                </a:solidFill>
              </a:rPr>
              <a:t>(CRA)</a:t>
            </a:r>
          </a:p>
          <a:p>
            <a:pPr algn="ctr" eaLnBrk="1" hangingPunct="1">
              <a:lnSpc>
                <a:spcPct val="80000"/>
              </a:lnSpc>
              <a:buFont typeface="Wingdings" pitchFamily="2" charset="2"/>
              <a:buNone/>
            </a:pPr>
            <a:endParaRPr lang="en-US" altLang="en-US" sz="2800" b="1" dirty="0" smtClean="0">
              <a:solidFill>
                <a:schemeClr val="tx2"/>
              </a:solidFill>
            </a:endParaRPr>
          </a:p>
          <a:p>
            <a:pPr algn="ctr" eaLnBrk="1" hangingPunct="1">
              <a:lnSpc>
                <a:spcPct val="80000"/>
              </a:lnSpc>
              <a:buFont typeface="Wingdings" pitchFamily="2" charset="2"/>
              <a:buNone/>
            </a:pPr>
            <a:endParaRPr lang="en-US" altLang="en-US" sz="2800" b="1" dirty="0" smtClean="0">
              <a:solidFill>
                <a:schemeClr val="tx2"/>
              </a:solidFill>
            </a:endParaRPr>
          </a:p>
        </p:txBody>
      </p:sp>
      <p:sp>
        <p:nvSpPr>
          <p:cNvPr id="4" name="Slide Number Placeholder 5"/>
          <p:cNvSpPr>
            <a:spLocks noGrp="1"/>
          </p:cNvSpPr>
          <p:nvPr>
            <p:ph type="sldNum" sz="quarter" idx="12"/>
          </p:nvPr>
        </p:nvSpPr>
        <p:spPr/>
        <p:txBody>
          <a:bodyPr/>
          <a:lstStyle/>
          <a:p>
            <a:pPr>
              <a:defRPr/>
            </a:pPr>
            <a:fld id="{B02F94EC-195F-4B91-BB2B-033351538CFD}" type="slidenum">
              <a:rPr lang="en-US"/>
              <a:pPr>
                <a:defRPr/>
              </a:pPr>
              <a:t>29</a:t>
            </a:fld>
            <a:endParaRPr 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85" y="95249"/>
            <a:ext cx="2442633" cy="71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1" y="95250"/>
            <a:ext cx="1192529" cy="107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79085" y="350044"/>
            <a:ext cx="4572000" cy="923330"/>
          </a:xfrm>
          <a:prstGeom prst="rect">
            <a:avLst/>
          </a:prstGeom>
        </p:spPr>
        <p:txBody>
          <a:bodyPr>
            <a:spAutoFit/>
          </a:bodyPr>
          <a:lstStyle/>
          <a:p>
            <a:pPr algn="ctr"/>
            <a:r>
              <a:rPr lang="en-US" altLang="en-US" i="1" dirty="0">
                <a:solidFill>
                  <a:srgbClr val="FF0000"/>
                </a:solidFill>
                <a:latin typeface="Times New Roman" pitchFamily="18" charset="0"/>
              </a:rPr>
              <a:t>Project Activity: 3.5. Expert Activity to develop to updates to Commission structure, functions and structure  </a:t>
            </a:r>
          </a:p>
        </p:txBody>
      </p:sp>
    </p:spTree>
    <p:extLst>
      <p:ext uri="{BB962C8B-B14F-4D97-AF65-F5344CB8AC3E}">
        <p14:creationId xmlns:p14="http://schemas.microsoft.com/office/powerpoint/2010/main" val="228508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9" name="Rectangle 7"/>
          <p:cNvSpPr>
            <a:spLocks noGrp="1" noChangeArrowheads="1"/>
          </p:cNvSpPr>
          <p:nvPr>
            <p:ph idx="1"/>
          </p:nvPr>
        </p:nvSpPr>
        <p:spPr/>
        <p:txBody>
          <a:bodyPr>
            <a:normAutofit/>
          </a:bodyPr>
          <a:lstStyle/>
          <a:p>
            <a:pPr marL="365760" indent="-256032" eaLnBrk="1" fontAlgn="auto" hangingPunct="1">
              <a:spcAft>
                <a:spcPts val="0"/>
              </a:spcAft>
              <a:buFont typeface="Wingdings 3"/>
              <a:buChar char=""/>
              <a:defRPr/>
            </a:pPr>
            <a:r>
              <a:rPr lang="en-GB" sz="3200" dirty="0"/>
              <a:t>Undertaken by a country on </a:t>
            </a:r>
            <a:r>
              <a:rPr lang="en-GB" sz="3200" b="1" dirty="0"/>
              <a:t>its own initiative</a:t>
            </a:r>
          </a:p>
          <a:p>
            <a:pPr marL="365760" indent="-256032" eaLnBrk="1" fontAlgn="auto" hangingPunct="1">
              <a:spcAft>
                <a:spcPts val="0"/>
              </a:spcAft>
              <a:buFont typeface="Wingdings 3"/>
              <a:buChar char=""/>
              <a:defRPr/>
            </a:pPr>
            <a:r>
              <a:rPr lang="en-GB" sz="3200" dirty="0"/>
              <a:t>May be </a:t>
            </a:r>
            <a:r>
              <a:rPr lang="en-GB" sz="3200" b="1" dirty="0"/>
              <a:t>initiated</a:t>
            </a:r>
            <a:r>
              <a:rPr lang="en-GB" sz="3200" dirty="0"/>
              <a:t> by government, </a:t>
            </a:r>
            <a:r>
              <a:rPr lang="en-GB" sz="3200" dirty="0" smtClean="0"/>
              <a:t>general public representatives, </a:t>
            </a:r>
            <a:r>
              <a:rPr lang="en-GB" sz="3200" dirty="0"/>
              <a:t>research </a:t>
            </a:r>
            <a:r>
              <a:rPr lang="en-GB" sz="3200" dirty="0" smtClean="0"/>
              <a:t>and scientific institutions </a:t>
            </a:r>
            <a:endParaRPr lang="en-GB" sz="3200" dirty="0"/>
          </a:p>
          <a:p>
            <a:pPr marL="365760" indent="-256032" eaLnBrk="1" fontAlgn="auto" hangingPunct="1">
              <a:spcAft>
                <a:spcPts val="0"/>
              </a:spcAft>
              <a:buFont typeface="Wingdings 3"/>
              <a:buChar char=""/>
              <a:defRPr/>
            </a:pPr>
            <a:r>
              <a:rPr lang="en-GB" sz="3200" u="sng" dirty="0"/>
              <a:t>C</a:t>
            </a:r>
            <a:r>
              <a:rPr lang="en-GB" sz="3200" u="sng" dirty="0" smtClean="0"/>
              <a:t>omprehensive </a:t>
            </a:r>
            <a:r>
              <a:rPr lang="en-GB" sz="3200" u="sng" dirty="0"/>
              <a:t>or </a:t>
            </a:r>
            <a:r>
              <a:rPr lang="en-GB" sz="3200" u="sng" dirty="0" err="1" smtClean="0"/>
              <a:t>sectoral</a:t>
            </a:r>
            <a:r>
              <a:rPr lang="en-GB" sz="3200" u="sng" dirty="0" smtClean="0"/>
              <a:t> range </a:t>
            </a:r>
            <a:r>
              <a:rPr lang="en-GB" sz="3200" dirty="0"/>
              <a:t>in focus </a:t>
            </a:r>
            <a:endParaRPr lang="en-GB" sz="3200" dirty="0" smtClean="0"/>
          </a:p>
          <a:p>
            <a:pPr marL="365760" indent="-256032" eaLnBrk="1" fontAlgn="auto" hangingPunct="1">
              <a:spcAft>
                <a:spcPts val="0"/>
              </a:spcAft>
              <a:buFont typeface="Wingdings 3"/>
              <a:buChar char=""/>
              <a:defRPr/>
            </a:pPr>
            <a:r>
              <a:rPr lang="en-GB" sz="3200" dirty="0" smtClean="0"/>
              <a:t>Active </a:t>
            </a:r>
            <a:r>
              <a:rPr lang="en-GB" sz="3200" dirty="0"/>
              <a:t>participation of state and non-state actors</a:t>
            </a:r>
          </a:p>
          <a:p>
            <a:pPr marL="365760" indent="-256032" eaLnBrk="1" fontAlgn="auto" hangingPunct="1">
              <a:spcAft>
                <a:spcPts val="0"/>
              </a:spcAft>
              <a:buFont typeface="Wingdings 3"/>
              <a:buChar char=""/>
              <a:defRPr/>
            </a:pPr>
            <a:r>
              <a:rPr lang="en-GB" sz="3200" dirty="0"/>
              <a:t>Results </a:t>
            </a:r>
            <a:r>
              <a:rPr lang="en-GB" sz="3200" dirty="0" smtClean="0"/>
              <a:t>fit </a:t>
            </a:r>
            <a:r>
              <a:rPr lang="en-GB" sz="3200" dirty="0"/>
              <a:t>into policy-making processes</a:t>
            </a:r>
            <a:endParaRPr lang="en-US" sz="3200" dirty="0"/>
          </a:p>
        </p:txBody>
      </p:sp>
      <p:sp>
        <p:nvSpPr>
          <p:cNvPr id="120838" name="Rectangle 6"/>
          <p:cNvSpPr>
            <a:spLocks noGrp="1" noChangeArrowheads="1"/>
          </p:cNvSpPr>
          <p:nvPr>
            <p:ph type="title"/>
          </p:nvPr>
        </p:nvSpPr>
        <p:spPr>
          <a:xfrm>
            <a:off x="257175" y="685800"/>
            <a:ext cx="8886825" cy="838200"/>
          </a:xfrm>
        </p:spPr>
        <p:txBody>
          <a:bodyPr/>
          <a:lstStyle/>
          <a:p>
            <a:pPr eaLnBrk="1" fontAlgn="auto" hangingPunct="1">
              <a:spcAft>
                <a:spcPts val="0"/>
              </a:spcAft>
              <a:defRPr/>
            </a:pPr>
            <a:r>
              <a:rPr lang="en-US" sz="3600" dirty="0">
                <a:solidFill>
                  <a:schemeClr val="tx1"/>
                </a:solidFill>
                <a:effectLst>
                  <a:outerShdw blurRad="38100" dist="38100" dir="2700000" algn="tl">
                    <a:srgbClr val="000000">
                      <a:alpha val="43137"/>
                    </a:srgbClr>
                  </a:outerShdw>
                </a:effectLst>
              </a:rPr>
              <a:t>What </a:t>
            </a:r>
            <a:r>
              <a:rPr lang="en-US" sz="3600" dirty="0" smtClean="0">
                <a:solidFill>
                  <a:schemeClr val="tx1"/>
                </a:solidFill>
                <a:effectLst>
                  <a:outerShdw blurRad="38100" dist="38100" dir="2700000" algn="tl">
                    <a:srgbClr val="000000">
                      <a:alpha val="43137"/>
                    </a:srgbClr>
                  </a:outerShdw>
                </a:effectLst>
              </a:rPr>
              <a:t>is the meaning of National CRA? </a:t>
            </a:r>
            <a:endParaRPr lang="en-US" sz="3600" dirty="0">
              <a:solidFill>
                <a:schemeClr val="tx1"/>
              </a:solidFill>
              <a:effectLst>
                <a:outerShdw blurRad="38100" dist="38100" dir="2700000" algn="tl">
                  <a:srgbClr val="000000">
                    <a:alpha val="43137"/>
                  </a:srgbClr>
                </a:outerShdw>
              </a:effectLst>
            </a:endParaRPr>
          </a:p>
        </p:txBody>
      </p:sp>
      <p:pic>
        <p:nvPicPr>
          <p:cNvPr id="112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338"/>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200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1"/>
          <p:cNvSpPr>
            <a:spLocks noGrp="1" noChangeArrowheads="1"/>
          </p:cNvSpPr>
          <p:nvPr>
            <p:ph type="title"/>
          </p:nvPr>
        </p:nvSpPr>
        <p:spPr>
          <a:xfrm>
            <a:off x="683684" y="931069"/>
            <a:ext cx="7772400" cy="762000"/>
          </a:xfrm>
          <a:noFill/>
        </p:spPr>
        <p:txBody>
          <a:bodyPr/>
          <a:lstStyle/>
          <a:p>
            <a:pPr eaLnBrk="1" hangingPunct="1"/>
            <a:r>
              <a:rPr lang="en-GB" altLang="en-US" sz="2800" b="1" smtClean="0">
                <a:latin typeface="Times New Roman" pitchFamily="18" charset="0"/>
              </a:rPr>
              <a:t>Legal framework on corruption risk assessment could be as:</a:t>
            </a:r>
          </a:p>
        </p:txBody>
      </p:sp>
      <p:sp>
        <p:nvSpPr>
          <p:cNvPr id="6156" name="Rectangle 12"/>
          <p:cNvSpPr>
            <a:spLocks noGrp="1" noChangeArrowheads="1"/>
          </p:cNvSpPr>
          <p:nvPr>
            <p:ph idx="1"/>
          </p:nvPr>
        </p:nvSpPr>
        <p:spPr>
          <a:xfrm>
            <a:off x="711200" y="1657350"/>
            <a:ext cx="7772400" cy="4986338"/>
          </a:xfrm>
        </p:spPr>
        <p:txBody>
          <a:bodyPr rtlCol="0">
            <a:normAutofit fontScale="32500" lnSpcReduction="20000"/>
          </a:bodyPr>
          <a:lstStyle/>
          <a:p>
            <a:pPr eaLnBrk="1" fontAlgn="auto" hangingPunct="1">
              <a:spcAft>
                <a:spcPts val="0"/>
              </a:spcAft>
              <a:buFont typeface="Arial" pitchFamily="34" charset="0"/>
              <a:buChar char="•"/>
              <a:defRPr/>
            </a:pPr>
            <a:endParaRPr lang="en-US" sz="6000" b="1" dirty="0" smtClean="0">
              <a:solidFill>
                <a:schemeClr val="tx2"/>
              </a:solidFill>
            </a:endParaRPr>
          </a:p>
          <a:p>
            <a:pPr eaLnBrk="1" fontAlgn="auto" hangingPunct="1">
              <a:spcAft>
                <a:spcPts val="0"/>
              </a:spcAft>
              <a:buFont typeface="Arial" pitchFamily="34" charset="0"/>
              <a:buChar char="•"/>
              <a:defRPr/>
            </a:pPr>
            <a:endParaRPr lang="en-US" sz="6000" b="1" dirty="0" smtClean="0">
              <a:solidFill>
                <a:schemeClr val="tx2"/>
              </a:solidFill>
            </a:endParaRPr>
          </a:p>
          <a:p>
            <a:pPr eaLnBrk="1" fontAlgn="auto" hangingPunct="1">
              <a:spcAft>
                <a:spcPts val="0"/>
              </a:spcAft>
              <a:buFont typeface="Arial" pitchFamily="34" charset="0"/>
              <a:buChar char="•"/>
              <a:defRPr/>
            </a:pPr>
            <a:r>
              <a:rPr lang="en-US" sz="6000" b="1" dirty="0" smtClean="0">
                <a:solidFill>
                  <a:schemeClr val="tx2"/>
                </a:solidFill>
              </a:rPr>
              <a:t>CORRUPTION PREVENTION LAW</a:t>
            </a:r>
          </a:p>
          <a:p>
            <a:pPr eaLnBrk="1" fontAlgn="auto" hangingPunct="1">
              <a:spcAft>
                <a:spcPts val="0"/>
              </a:spcAft>
              <a:buFont typeface="Arial" pitchFamily="34" charset="0"/>
              <a:buChar char="•"/>
              <a:defRPr/>
            </a:pPr>
            <a:endParaRPr lang="lt-LT" sz="6000" b="1" dirty="0" smtClean="0">
              <a:solidFill>
                <a:schemeClr val="tx2"/>
              </a:solidFill>
            </a:endParaRPr>
          </a:p>
          <a:p>
            <a:pPr eaLnBrk="1" fontAlgn="auto" hangingPunct="1">
              <a:spcAft>
                <a:spcPts val="0"/>
              </a:spcAft>
              <a:buFont typeface="Arial" pitchFamily="34" charset="0"/>
              <a:buChar char="•"/>
              <a:defRPr/>
            </a:pPr>
            <a:r>
              <a:rPr lang="en-US" sz="6000" b="1" dirty="0" smtClean="0">
                <a:solidFill>
                  <a:schemeClr val="tx2"/>
                </a:solidFill>
              </a:rPr>
              <a:t>THE ORDER ON CORRUPTION RISK ASSESS MENT </a:t>
            </a:r>
          </a:p>
          <a:p>
            <a:pPr eaLnBrk="1" fontAlgn="auto" hangingPunct="1">
              <a:spcAft>
                <a:spcPts val="0"/>
              </a:spcAft>
              <a:buFont typeface="Arial" pitchFamily="34" charset="0"/>
              <a:buChar char="•"/>
              <a:defRPr/>
            </a:pPr>
            <a:endParaRPr lang="en-US" sz="6000" b="1" dirty="0" smtClean="0">
              <a:solidFill>
                <a:schemeClr val="tx2"/>
              </a:solidFill>
            </a:endParaRPr>
          </a:p>
          <a:p>
            <a:pPr eaLnBrk="1" fontAlgn="auto" hangingPunct="1">
              <a:spcAft>
                <a:spcPts val="0"/>
              </a:spcAft>
              <a:buFont typeface="Arial" pitchFamily="34" charset="0"/>
              <a:buChar char="•"/>
              <a:defRPr/>
            </a:pPr>
            <a:r>
              <a:rPr lang="en-US" sz="6000" b="1" dirty="0" smtClean="0">
                <a:solidFill>
                  <a:schemeClr val="tx2"/>
                </a:solidFill>
              </a:rPr>
              <a:t>THE METHODOLOGY ON EVALUATION OF CORRUPTION PROBABLITY</a:t>
            </a:r>
          </a:p>
          <a:p>
            <a:pPr eaLnBrk="1" fontAlgn="auto" hangingPunct="1">
              <a:spcAft>
                <a:spcPts val="0"/>
              </a:spcAft>
              <a:buFont typeface="Arial" pitchFamily="34" charset="0"/>
              <a:buChar char="•"/>
              <a:defRPr/>
            </a:pPr>
            <a:endParaRPr lang="en-US" sz="6000" b="1" dirty="0" smtClean="0">
              <a:solidFill>
                <a:schemeClr val="tx2"/>
              </a:solidFill>
            </a:endParaRPr>
          </a:p>
          <a:p>
            <a:pPr eaLnBrk="1" fontAlgn="auto" hangingPunct="1">
              <a:spcAft>
                <a:spcPts val="0"/>
              </a:spcAft>
              <a:buFont typeface="Arial" pitchFamily="34" charset="0"/>
              <a:buChar char="•"/>
              <a:defRPr/>
            </a:pPr>
            <a:r>
              <a:rPr lang="en-US" sz="6000" b="1" dirty="0" smtClean="0">
                <a:solidFill>
                  <a:schemeClr val="tx2"/>
                </a:solidFill>
              </a:rPr>
              <a:t>THE METHODOLOGY ON CORRUPTION RISK ASSESSMENT</a:t>
            </a:r>
          </a:p>
          <a:p>
            <a:pPr eaLnBrk="1" fontAlgn="auto" hangingPunct="1">
              <a:spcAft>
                <a:spcPts val="0"/>
              </a:spcAft>
              <a:buFont typeface="Arial" pitchFamily="34" charset="0"/>
              <a:buChar char="•"/>
              <a:defRPr/>
            </a:pPr>
            <a:endParaRPr lang="en-US" sz="6000" b="1" dirty="0" smtClean="0">
              <a:solidFill>
                <a:schemeClr val="tx2"/>
              </a:solidFill>
            </a:endParaRPr>
          </a:p>
          <a:p>
            <a:pPr eaLnBrk="1" fontAlgn="auto" hangingPunct="1">
              <a:spcAft>
                <a:spcPts val="0"/>
              </a:spcAft>
              <a:buFont typeface="Arial" pitchFamily="34" charset="0"/>
              <a:buChar char="•"/>
              <a:defRPr/>
            </a:pPr>
            <a:r>
              <a:rPr lang="en-US" sz="6000" b="1" dirty="0" smtClean="0">
                <a:solidFill>
                  <a:schemeClr val="tx2"/>
                </a:solidFill>
              </a:rPr>
              <a:t>THE CONCLUSION  ON CORRUPTION PROBABILITY</a:t>
            </a:r>
          </a:p>
          <a:p>
            <a:pPr eaLnBrk="1" fontAlgn="auto" hangingPunct="1">
              <a:spcAft>
                <a:spcPts val="0"/>
              </a:spcAft>
              <a:buFont typeface="Arial" pitchFamily="34" charset="0"/>
              <a:buChar char="•"/>
              <a:defRPr/>
            </a:pPr>
            <a:endParaRPr lang="en-US" sz="6000" b="1" dirty="0" smtClean="0">
              <a:solidFill>
                <a:schemeClr val="tx2"/>
              </a:solidFill>
            </a:endParaRPr>
          </a:p>
          <a:p>
            <a:pPr eaLnBrk="1" fontAlgn="auto" hangingPunct="1">
              <a:spcAft>
                <a:spcPts val="0"/>
              </a:spcAft>
              <a:buFont typeface="Arial" pitchFamily="34" charset="0"/>
              <a:buChar char="•"/>
              <a:defRPr/>
            </a:pPr>
            <a:r>
              <a:rPr lang="en-US" sz="6000" b="1" dirty="0" smtClean="0">
                <a:solidFill>
                  <a:schemeClr val="tx2"/>
                </a:solidFill>
              </a:rPr>
              <a:t>THE CONCLUSION ON CORRUPTION RISK ASSESSMENT</a:t>
            </a:r>
            <a:endParaRPr lang="lt-LT" sz="6000" b="1" dirty="0" smtClean="0">
              <a:solidFill>
                <a:schemeClr val="tx2"/>
              </a:solidFill>
            </a:endParaRPr>
          </a:p>
          <a:p>
            <a:pPr eaLnBrk="1" fontAlgn="auto" hangingPunct="1">
              <a:spcAft>
                <a:spcPts val="0"/>
              </a:spcAft>
              <a:buFont typeface="Arial" pitchFamily="34" charset="0"/>
              <a:buChar char="•"/>
              <a:defRPr/>
            </a:pPr>
            <a:endParaRPr lang="lt-LT" sz="2400" dirty="0" smtClean="0">
              <a:solidFill>
                <a:schemeClr val="tx2"/>
              </a:solidFill>
            </a:endParaRPr>
          </a:p>
          <a:p>
            <a:pPr eaLnBrk="1" fontAlgn="auto" hangingPunct="1">
              <a:spcAft>
                <a:spcPts val="0"/>
              </a:spcAft>
              <a:buFont typeface="Wingdings" pitchFamily="2" charset="2"/>
              <a:buNone/>
              <a:defRPr/>
            </a:pPr>
            <a:r>
              <a:rPr lang="lt-LT" sz="2400" dirty="0" smtClean="0">
                <a:solidFill>
                  <a:schemeClr val="tx2"/>
                </a:solidFill>
              </a:rPr>
              <a:t>	</a:t>
            </a:r>
          </a:p>
          <a:p>
            <a:pPr eaLnBrk="1" fontAlgn="auto" hangingPunct="1">
              <a:lnSpc>
                <a:spcPct val="90000"/>
              </a:lnSpc>
              <a:spcAft>
                <a:spcPts val="0"/>
              </a:spcAft>
              <a:buFont typeface="Wingdings" pitchFamily="2" charset="2"/>
              <a:buNone/>
              <a:defRPr/>
            </a:pPr>
            <a:endParaRPr lang="en-GB" sz="1600" dirty="0" smtClean="0">
              <a:solidFill>
                <a:schemeClr val="tx2"/>
              </a:solidFill>
            </a:endParaRPr>
          </a:p>
        </p:txBody>
      </p:sp>
      <p:sp>
        <p:nvSpPr>
          <p:cNvPr id="7" name="Slide Number Placeholder 5"/>
          <p:cNvSpPr>
            <a:spLocks noGrp="1"/>
          </p:cNvSpPr>
          <p:nvPr>
            <p:ph type="sldNum" sz="quarter" idx="12"/>
          </p:nvPr>
        </p:nvSpPr>
        <p:spPr/>
        <p:txBody>
          <a:bodyPr/>
          <a:lstStyle/>
          <a:p>
            <a:pPr>
              <a:defRPr/>
            </a:pPr>
            <a:fld id="{8B42DEEC-56F7-4B35-B6E5-B4C177292C29}" type="slidenum">
              <a:rPr lang="en-US"/>
              <a:pPr>
                <a:defRPr/>
              </a:pPr>
              <a:t>30</a:t>
            </a:fld>
            <a:endParaRPr lang="en-US"/>
          </a:p>
        </p:txBody>
      </p:sp>
      <p:sp>
        <p:nvSpPr>
          <p:cNvPr id="6149" name="Rectangle 5"/>
          <p:cNvSpPr>
            <a:spLocks noChangeArrowheads="1"/>
          </p:cNvSpPr>
          <p:nvPr/>
        </p:nvSpPr>
        <p:spPr bwMode="auto">
          <a:xfrm>
            <a:off x="508000" y="2857500"/>
            <a:ext cx="7772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Wingdings" pitchFamily="2" charset="2"/>
              <a:buNone/>
            </a:pPr>
            <a:r>
              <a:rPr lang="lt-LT" altLang="en-US" b="0">
                <a:solidFill>
                  <a:schemeClr val="hlink"/>
                </a:solidFill>
                <a:latin typeface="Times New Roman" pitchFamily="18" charset="0"/>
              </a:rPr>
              <a:t>   </a:t>
            </a:r>
            <a:endParaRPr lang="en-US" altLang="en-US" sz="2400">
              <a:solidFill>
                <a:schemeClr val="hlink"/>
              </a:solidFill>
              <a:latin typeface="Times New Roman" pitchFamily="18" charset="0"/>
            </a:endParaRPr>
          </a:p>
        </p:txBody>
      </p:sp>
      <p:sp>
        <p:nvSpPr>
          <p:cNvPr id="6150" name="AutoShape 7"/>
          <p:cNvSpPr>
            <a:spLocks noChangeArrowheads="1"/>
          </p:cNvSpPr>
          <p:nvPr/>
        </p:nvSpPr>
        <p:spPr bwMode="auto">
          <a:xfrm>
            <a:off x="2844800" y="2057400"/>
            <a:ext cx="1219200" cy="685800"/>
          </a:xfrm>
          <a:prstGeom prst="r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Wingdings" pitchFamily="2" charset="2"/>
              <a:buNone/>
            </a:pPr>
            <a:endParaRPr lang="lt-LT" altLang="en-US">
              <a:solidFill>
                <a:schemeClr val="tx2"/>
              </a:solidFill>
              <a:latin typeface="Times New Roman" pitchFamily="18" charset="0"/>
            </a:endParaRP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95250"/>
            <a:ext cx="218651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0"/>
            <a:ext cx="938529" cy="9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8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521CF19-49A5-481D-A443-2F01B12296F9}" type="slidenum">
              <a:rPr lang="en-US"/>
              <a:pPr>
                <a:defRPr/>
              </a:pPr>
              <a:t>31</a:t>
            </a:fld>
            <a:endParaRPr lang="en-US"/>
          </a:p>
        </p:txBody>
      </p:sp>
      <p:sp>
        <p:nvSpPr>
          <p:cNvPr id="9218" name="Rectangle 2"/>
          <p:cNvSpPr>
            <a:spLocks noChangeArrowheads="1"/>
          </p:cNvSpPr>
          <p:nvPr/>
        </p:nvSpPr>
        <p:spPr bwMode="auto">
          <a:xfrm>
            <a:off x="889000" y="885825"/>
            <a:ext cx="7747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SzTx/>
              <a:buFontTx/>
              <a:buNone/>
              <a:defRPr/>
            </a:pPr>
            <a:r>
              <a:rPr lang="en-US" sz="2400" b="0" dirty="0">
                <a:effectLst>
                  <a:outerShdw blurRad="38100" dist="38100" dir="2700000" algn="tl">
                    <a:srgbClr val="000000"/>
                  </a:outerShdw>
                </a:effectLst>
                <a:latin typeface="Arial" charset="0"/>
              </a:rPr>
              <a:t>CORRUPTION PREVENTION LAW INDICATING CORRUPTION PREVENTION MEASURES</a:t>
            </a:r>
            <a:r>
              <a:rPr lang="lt-LT" sz="2400" b="0" dirty="0">
                <a:effectLst>
                  <a:outerShdw blurRad="38100" dist="38100" dir="2700000" algn="tl">
                    <a:srgbClr val="000000"/>
                  </a:outerShdw>
                </a:effectLst>
                <a:latin typeface="Arial" charset="0"/>
              </a:rPr>
              <a:t/>
            </a:r>
            <a:br>
              <a:rPr lang="lt-LT" sz="2400" b="0" dirty="0">
                <a:effectLst>
                  <a:outerShdw blurRad="38100" dist="38100" dir="2700000" algn="tl">
                    <a:srgbClr val="000000"/>
                  </a:outerShdw>
                </a:effectLst>
                <a:latin typeface="Arial" charset="0"/>
              </a:rPr>
            </a:br>
            <a:endParaRPr lang="en-GB" sz="2400" b="0" dirty="0">
              <a:effectLst>
                <a:outerShdw blurRad="38100" dist="38100" dir="2700000" algn="tl">
                  <a:srgbClr val="000000"/>
                </a:outerShdw>
              </a:effectLst>
              <a:latin typeface="Arial" charset="0"/>
            </a:endParaRPr>
          </a:p>
        </p:txBody>
      </p:sp>
      <p:sp>
        <p:nvSpPr>
          <p:cNvPr id="7172" name="Rectangle 3"/>
          <p:cNvSpPr>
            <a:spLocks noChangeArrowheads="1"/>
          </p:cNvSpPr>
          <p:nvPr/>
        </p:nvSpPr>
        <p:spPr bwMode="auto">
          <a:xfrm>
            <a:off x="685800" y="1981200"/>
            <a:ext cx="81534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buFont typeface="Wingdings" pitchFamily="2" charset="2"/>
              <a:buNone/>
            </a:pPr>
            <a:endParaRPr lang="lt-LT" altLang="en-US" sz="2400" b="0">
              <a:latin typeface="Times New Roman" pitchFamily="18" charset="0"/>
            </a:endParaRPr>
          </a:p>
          <a:p>
            <a:pPr algn="ctr" eaLnBrk="1" hangingPunct="1">
              <a:lnSpc>
                <a:spcPct val="90000"/>
              </a:lnSpc>
              <a:buFont typeface="Wingdings" pitchFamily="2" charset="2"/>
              <a:buNone/>
            </a:pPr>
            <a:r>
              <a:rPr lang="en-US" altLang="en-US" sz="2400" b="0">
                <a:solidFill>
                  <a:schemeClr val="tx2"/>
                </a:solidFill>
                <a:latin typeface="Times New Roman" pitchFamily="18" charset="0"/>
              </a:rPr>
              <a:t>CORRUPTION PREVENTION MEASURES:</a:t>
            </a:r>
          </a:p>
          <a:p>
            <a:pPr algn="ctr" eaLnBrk="1" hangingPunct="1">
              <a:lnSpc>
                <a:spcPct val="90000"/>
              </a:lnSpc>
              <a:buFont typeface="Wingdings" pitchFamily="2" charset="2"/>
              <a:buNone/>
            </a:pPr>
            <a:endParaRPr lang="lt-LT" altLang="en-US" sz="2400" b="0">
              <a:solidFill>
                <a:schemeClr val="tx2"/>
              </a:solidFill>
              <a:latin typeface="Times New Roman" pitchFamily="18" charset="0"/>
            </a:endParaRPr>
          </a:p>
          <a:p>
            <a:pPr eaLnBrk="1" hangingPunct="1">
              <a:lnSpc>
                <a:spcPct val="90000"/>
              </a:lnSpc>
              <a:buFont typeface="Wingdings" pitchFamily="2" charset="2"/>
              <a:buAutoNum type="arabicParenR"/>
            </a:pPr>
            <a:r>
              <a:rPr lang="en-US" altLang="en-US" sz="2800" b="0">
                <a:solidFill>
                  <a:schemeClr val="tx2"/>
                </a:solidFill>
                <a:latin typeface="Times New Roman" pitchFamily="18" charset="0"/>
              </a:rPr>
              <a:t>Corruption risk analysis (assessment)</a:t>
            </a:r>
          </a:p>
          <a:p>
            <a:pPr eaLnBrk="1" hangingPunct="1">
              <a:lnSpc>
                <a:spcPct val="90000"/>
              </a:lnSpc>
              <a:buFont typeface="Wingdings" pitchFamily="2" charset="2"/>
              <a:buAutoNum type="arabicParenR"/>
            </a:pPr>
            <a:r>
              <a:rPr lang="en-US" altLang="en-US" sz="2800" b="0">
                <a:solidFill>
                  <a:schemeClr val="tx2"/>
                </a:solidFill>
                <a:latin typeface="Times New Roman" pitchFamily="18" charset="0"/>
              </a:rPr>
              <a:t>Anti-corruption programmes, strategies/integrity plans</a:t>
            </a:r>
          </a:p>
          <a:p>
            <a:pPr eaLnBrk="1" hangingPunct="1">
              <a:lnSpc>
                <a:spcPct val="90000"/>
              </a:lnSpc>
              <a:buFontTx/>
              <a:buAutoNum type="arabicParenR"/>
            </a:pPr>
            <a:r>
              <a:rPr lang="en-US" altLang="en-US" sz="2800" b="0">
                <a:solidFill>
                  <a:schemeClr val="tx2"/>
                </a:solidFill>
                <a:latin typeface="Times New Roman" pitchFamily="18" charset="0"/>
              </a:rPr>
              <a:t>Corruption proofing in the legal framework</a:t>
            </a:r>
          </a:p>
          <a:p>
            <a:pPr eaLnBrk="1" hangingPunct="1">
              <a:lnSpc>
                <a:spcPct val="90000"/>
              </a:lnSpc>
              <a:buFontTx/>
              <a:buAutoNum type="arabicParenR"/>
            </a:pPr>
            <a:r>
              <a:rPr lang="en-US" altLang="en-US" sz="2800" b="0">
                <a:solidFill>
                  <a:schemeClr val="tx2"/>
                </a:solidFill>
                <a:latin typeface="Times New Roman" pitchFamily="18" charset="0"/>
              </a:rPr>
              <a:t>Checking the information about the reputation of candidates applying to high positions posts</a:t>
            </a:r>
          </a:p>
          <a:p>
            <a:pPr eaLnBrk="1" hangingPunct="1">
              <a:lnSpc>
                <a:spcPct val="90000"/>
              </a:lnSpc>
              <a:buFontTx/>
              <a:buAutoNum type="arabicParenR"/>
            </a:pPr>
            <a:r>
              <a:rPr lang="en-US" altLang="en-US" sz="2800" b="0">
                <a:solidFill>
                  <a:schemeClr val="tx2"/>
                </a:solidFill>
                <a:latin typeface="Times New Roman" pitchFamily="18" charset="0"/>
              </a:rPr>
              <a:t>Anti-corruption education, etc. </a:t>
            </a:r>
            <a:endParaRPr lang="en-GB" altLang="en-US" sz="2800" b="0">
              <a:solidFill>
                <a:schemeClr val="tx2"/>
              </a:solidFill>
              <a:latin typeface="Times New Roman" pitchFamily="18" charset="0"/>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1" y="95251"/>
            <a:ext cx="97916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320" y="188119"/>
            <a:ext cx="2369398"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74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9"/>
          <p:cNvSpPr>
            <a:spLocks noGrp="1" noChangeArrowheads="1"/>
          </p:cNvSpPr>
          <p:nvPr>
            <p:ph type="title"/>
          </p:nvPr>
        </p:nvSpPr>
        <p:spPr>
          <a:xfrm>
            <a:off x="683684" y="1128712"/>
            <a:ext cx="7772400" cy="5500688"/>
          </a:xfrm>
          <a:noFill/>
        </p:spPr>
        <p:txBody>
          <a:bodyPr/>
          <a:lstStyle/>
          <a:p>
            <a:pPr algn="l" eaLnBrk="1" hangingPunct="1"/>
            <a:r>
              <a:rPr lang="en-US" altLang="en-US" sz="2800" smtClean="0">
                <a:solidFill>
                  <a:schemeClr val="tx2"/>
                </a:solidFill>
              </a:rPr>
              <a:t>The </a:t>
            </a:r>
            <a:r>
              <a:rPr lang="en-US" altLang="en-US" sz="2800" b="1" smtClean="0">
                <a:solidFill>
                  <a:schemeClr val="tx2"/>
                </a:solidFill>
              </a:rPr>
              <a:t>analysis of the risk of corruption </a:t>
            </a:r>
            <a:r>
              <a:rPr lang="en-US" altLang="en-US" sz="2800" smtClean="0">
                <a:solidFill>
                  <a:schemeClr val="tx2"/>
                </a:solidFill>
              </a:rPr>
              <a:t>shall mean:</a:t>
            </a:r>
            <a:br>
              <a:rPr lang="en-US" altLang="en-US" sz="2800" smtClean="0">
                <a:solidFill>
                  <a:schemeClr val="tx2"/>
                </a:solidFill>
              </a:rPr>
            </a:br>
            <a:r>
              <a:rPr lang="en-US" altLang="en-US" sz="2800" smtClean="0">
                <a:solidFill>
                  <a:schemeClr val="tx2"/>
                </a:solidFill>
              </a:rPr>
              <a:t> the anti-corruption analysis of the </a:t>
            </a:r>
            <a:r>
              <a:rPr lang="en-US" altLang="en-US" sz="2800" b="1" smtClean="0">
                <a:solidFill>
                  <a:schemeClr val="tx2"/>
                </a:solidFill>
              </a:rPr>
              <a:t>activities </a:t>
            </a:r>
            <a:r>
              <a:rPr lang="en-US" altLang="en-US" sz="2800" smtClean="0">
                <a:solidFill>
                  <a:schemeClr val="tx2"/>
                </a:solidFill>
              </a:rPr>
              <a:t>of the state or municipal agency: </a:t>
            </a:r>
            <a:br>
              <a:rPr lang="en-US" altLang="en-US" sz="2800" smtClean="0">
                <a:solidFill>
                  <a:schemeClr val="tx2"/>
                </a:solidFill>
              </a:rPr>
            </a:br>
            <a:r>
              <a:rPr lang="en-US" altLang="en-US" sz="2800" smtClean="0">
                <a:solidFill>
                  <a:schemeClr val="tx2"/>
                </a:solidFill>
              </a:rPr>
              <a:t>- carried out </a:t>
            </a:r>
            <a:r>
              <a:rPr lang="en-US" altLang="en-US" sz="2800" b="1" smtClean="0">
                <a:solidFill>
                  <a:schemeClr val="tx2"/>
                </a:solidFill>
              </a:rPr>
              <a:t>in compliance </a:t>
            </a:r>
            <a:r>
              <a:rPr lang="en-US" altLang="en-US" sz="2800" smtClean="0">
                <a:solidFill>
                  <a:schemeClr val="tx2"/>
                </a:solidFill>
              </a:rPr>
              <a:t>with the procedure prescribed by the Government, </a:t>
            </a:r>
            <a:br>
              <a:rPr lang="en-US" altLang="en-US" sz="2800" smtClean="0">
                <a:solidFill>
                  <a:schemeClr val="tx2"/>
                </a:solidFill>
              </a:rPr>
            </a:br>
            <a:r>
              <a:rPr lang="en-US" altLang="en-US" sz="2800" smtClean="0">
                <a:solidFill>
                  <a:schemeClr val="tx2"/>
                </a:solidFill>
              </a:rPr>
              <a:t>-  the presentation of </a:t>
            </a:r>
            <a:r>
              <a:rPr lang="en-US" altLang="en-US" sz="2800" b="1" smtClean="0">
                <a:solidFill>
                  <a:schemeClr val="tx2"/>
                </a:solidFill>
              </a:rPr>
              <a:t>a grounded report </a:t>
            </a:r>
            <a:r>
              <a:rPr lang="en-US" altLang="en-US" sz="2800" smtClean="0">
                <a:solidFill>
                  <a:schemeClr val="tx2"/>
                </a:solidFill>
              </a:rPr>
              <a:t>on anti-corruption programmes - putting forward </a:t>
            </a:r>
            <a:r>
              <a:rPr lang="en-US" altLang="en-US" sz="2800" b="1" smtClean="0">
                <a:solidFill>
                  <a:schemeClr val="tx2"/>
                </a:solidFill>
              </a:rPr>
              <a:t>proposals </a:t>
            </a:r>
            <a:r>
              <a:rPr lang="en-US" altLang="en-US" sz="2800" smtClean="0">
                <a:solidFill>
                  <a:schemeClr val="tx2"/>
                </a:solidFill>
              </a:rPr>
              <a:t>concerning contents thereof, </a:t>
            </a:r>
            <a:br>
              <a:rPr lang="en-US" altLang="en-US" sz="2800" smtClean="0">
                <a:solidFill>
                  <a:schemeClr val="tx2"/>
                </a:solidFill>
              </a:rPr>
            </a:br>
            <a:r>
              <a:rPr lang="en-US" altLang="en-US" sz="2800" smtClean="0">
                <a:solidFill>
                  <a:schemeClr val="tx2"/>
                </a:solidFill>
              </a:rPr>
              <a:t>- making </a:t>
            </a:r>
            <a:r>
              <a:rPr lang="en-US" altLang="en-US" sz="2800" b="1" smtClean="0">
                <a:solidFill>
                  <a:schemeClr val="tx2"/>
                </a:solidFill>
              </a:rPr>
              <a:t>recommendations </a:t>
            </a:r>
            <a:r>
              <a:rPr lang="en-US" altLang="en-US" sz="2800" smtClean="0">
                <a:solidFill>
                  <a:schemeClr val="tx2"/>
                </a:solidFill>
              </a:rPr>
              <a:t>for </a:t>
            </a:r>
            <a:r>
              <a:rPr lang="en-US" altLang="en-US" sz="2800" b="1" smtClean="0">
                <a:solidFill>
                  <a:schemeClr val="tx2"/>
                </a:solidFill>
              </a:rPr>
              <a:t>additional</a:t>
            </a:r>
            <a:r>
              <a:rPr lang="en-US" altLang="en-US" sz="2800" smtClean="0">
                <a:solidFill>
                  <a:schemeClr val="tx2"/>
                </a:solidFill>
              </a:rPr>
              <a:t> corruption prevention </a:t>
            </a:r>
            <a:r>
              <a:rPr lang="en-US" altLang="en-US" sz="2800" b="1" smtClean="0">
                <a:solidFill>
                  <a:schemeClr val="tx2"/>
                </a:solidFill>
              </a:rPr>
              <a:t>measures</a:t>
            </a:r>
            <a:r>
              <a:rPr lang="en-US" altLang="en-US" sz="2800" smtClean="0">
                <a:solidFill>
                  <a:schemeClr val="tx2"/>
                </a:solidFill>
              </a:rPr>
              <a:t> to the state or municipal agency with the corresponding authority.</a:t>
            </a:r>
            <a:endParaRPr lang="lt-LT" altLang="en-US" sz="2800" smtClean="0">
              <a:solidFill>
                <a:schemeClr val="tx2"/>
              </a:solidFill>
            </a:endParaRPr>
          </a:p>
        </p:txBody>
      </p:sp>
      <p:sp>
        <p:nvSpPr>
          <p:cNvPr id="6" name="Slide Number Placeholder 6"/>
          <p:cNvSpPr>
            <a:spLocks noGrp="1"/>
          </p:cNvSpPr>
          <p:nvPr>
            <p:ph type="sldNum" sz="quarter" idx="12"/>
          </p:nvPr>
        </p:nvSpPr>
        <p:spPr/>
        <p:txBody>
          <a:bodyPr/>
          <a:lstStyle/>
          <a:p>
            <a:pPr>
              <a:defRPr/>
            </a:pPr>
            <a:fld id="{7A85E590-CBC4-410C-B53D-FEA3CE8038C9}" type="slidenum">
              <a:rPr lang="en-US"/>
              <a:pPr>
                <a:defRPr/>
              </a:pPr>
              <a:t>32</a:t>
            </a:fld>
            <a:endParaRPr lang="en-US"/>
          </a:p>
        </p:txBody>
      </p:sp>
      <p:sp>
        <p:nvSpPr>
          <p:cNvPr id="7173" name="Rectangle 5"/>
          <p:cNvSpPr>
            <a:spLocks noChangeArrowheads="1"/>
          </p:cNvSpPr>
          <p:nvPr/>
        </p:nvSpPr>
        <p:spPr bwMode="auto">
          <a:xfrm>
            <a:off x="0" y="3587353"/>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spcBef>
                <a:spcPct val="0"/>
              </a:spcBef>
              <a:buClrTx/>
              <a:buSzTx/>
              <a:buFontTx/>
              <a:buNone/>
              <a:defRPr/>
            </a:pPr>
            <a:endParaRPr lang="lt-LT" sz="4000">
              <a:solidFill>
                <a:srgbClr val="0000FF"/>
              </a:solidFill>
              <a:effectLst>
                <a:outerShdw blurRad="38100" dist="38100" dir="2700000" algn="tl">
                  <a:srgbClr val="000000"/>
                </a:outerShdw>
              </a:effectLst>
              <a:latin typeface="Arial" charset="0"/>
            </a:endParaRPr>
          </a:p>
        </p:txBody>
      </p:sp>
      <p:sp>
        <p:nvSpPr>
          <p:cNvPr id="8197" name="Rectangle 10"/>
          <p:cNvSpPr>
            <a:spLocks noChangeArrowheads="1"/>
          </p:cNvSpPr>
          <p:nvPr/>
        </p:nvSpPr>
        <p:spPr bwMode="auto">
          <a:xfrm>
            <a:off x="683684" y="5300663"/>
            <a:ext cx="7772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Wingdings" pitchFamily="2" charset="2"/>
              <a:buNone/>
            </a:pPr>
            <a:r>
              <a:rPr lang="lt-LT" altLang="en-US" sz="2000">
                <a:solidFill>
                  <a:schemeClr val="tx2"/>
                </a:solidFill>
                <a:latin typeface="Times New Roman" pitchFamily="18" charset="0"/>
              </a:rPr>
              <a:t>	</a:t>
            </a:r>
            <a:r>
              <a:rPr lang="lt-LT" altLang="en-US" sz="2400" b="0">
                <a:solidFill>
                  <a:schemeClr val="tx2"/>
                </a:solidFill>
                <a:latin typeface="Times New Roman" pitchFamily="18" charset="0"/>
              </a:rPr>
              <a:t/>
            </a:r>
            <a:br>
              <a:rPr lang="lt-LT" altLang="en-US" sz="2400" b="0">
                <a:solidFill>
                  <a:schemeClr val="tx2"/>
                </a:solidFill>
                <a:latin typeface="Times New Roman" pitchFamily="18" charset="0"/>
              </a:rPr>
            </a:br>
            <a:endParaRPr lang="en-GB" altLang="en-US" sz="2400" b="0">
              <a:solidFill>
                <a:schemeClr val="tx2"/>
              </a:solidFill>
              <a:latin typeface="Times New Roman" pitchFamily="18" charset="0"/>
            </a:endParaRP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1" y="95251"/>
            <a:ext cx="15113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85" y="95250"/>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088720"/>
      </p:ext>
    </p:extLst>
  </p:cSld>
  <p:clrMapOvr>
    <a:masterClrMapping/>
  </p:clrMapOvr>
  <p:transition spd="med">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009650"/>
            <a:ext cx="7772400" cy="1143000"/>
          </a:xfrm>
        </p:spPr>
        <p:txBody>
          <a:bodyPr/>
          <a:lstStyle/>
          <a:p>
            <a:pPr eaLnBrk="1" hangingPunct="1"/>
            <a:r>
              <a:rPr lang="en-GB" altLang="en-US" sz="2800" smtClean="0"/>
              <a:t/>
            </a:r>
            <a:br>
              <a:rPr lang="en-GB" altLang="en-US" sz="2800" smtClean="0"/>
            </a:br>
            <a:endParaRPr lang="lt-LT" altLang="en-US" sz="2800" smtClean="0"/>
          </a:p>
        </p:txBody>
      </p:sp>
      <p:sp>
        <p:nvSpPr>
          <p:cNvPr id="11268" name="Rectangle 4"/>
          <p:cNvSpPr>
            <a:spLocks noGrp="1" noChangeArrowheads="1"/>
          </p:cNvSpPr>
          <p:nvPr>
            <p:ph idx="1"/>
          </p:nvPr>
        </p:nvSpPr>
        <p:spPr>
          <a:xfrm>
            <a:off x="304800" y="1314450"/>
            <a:ext cx="8534400" cy="4781550"/>
          </a:xfrm>
        </p:spPr>
        <p:txBody>
          <a:bodyPr rtlCol="0">
            <a:normAutofit lnSpcReduction="10000"/>
          </a:bodyPr>
          <a:lstStyle/>
          <a:p>
            <a:pPr marL="0" indent="0" eaLnBrk="1" fontAlgn="auto" hangingPunct="1">
              <a:spcAft>
                <a:spcPts val="0"/>
              </a:spcAft>
              <a:buFont typeface="Arial" pitchFamily="34" charset="0"/>
              <a:buNone/>
              <a:defRPr/>
            </a:pPr>
            <a:endParaRPr lang="en-US" sz="2400" dirty="0" smtClean="0">
              <a:solidFill>
                <a:schemeClr val="tx2"/>
              </a:solidFill>
            </a:endParaRPr>
          </a:p>
          <a:p>
            <a:pPr marL="0" indent="0" eaLnBrk="1" fontAlgn="auto" hangingPunct="1">
              <a:spcAft>
                <a:spcPts val="0"/>
              </a:spcAft>
              <a:buFont typeface="Arial" pitchFamily="34" charset="0"/>
              <a:buNone/>
              <a:defRPr/>
            </a:pPr>
            <a:endParaRPr lang="en-US" sz="2400" dirty="0" smtClean="0">
              <a:solidFill>
                <a:schemeClr val="tx2"/>
              </a:solidFill>
            </a:endParaRPr>
          </a:p>
          <a:p>
            <a:pPr marL="0" indent="0" eaLnBrk="1" fontAlgn="auto" hangingPunct="1">
              <a:spcAft>
                <a:spcPts val="0"/>
              </a:spcAft>
              <a:buFont typeface="Arial" pitchFamily="34" charset="0"/>
              <a:buNone/>
              <a:defRPr/>
            </a:pPr>
            <a:r>
              <a:rPr lang="en-US" dirty="0" smtClean="0"/>
              <a:t>The procedure shall establish the </a:t>
            </a:r>
            <a:r>
              <a:rPr lang="en-US" u="sng" dirty="0" smtClean="0"/>
              <a:t>requirements</a:t>
            </a:r>
            <a:r>
              <a:rPr lang="en-US" dirty="0" smtClean="0"/>
              <a:t> to carry out the analysis of the risk of corruption in </a:t>
            </a:r>
            <a:r>
              <a:rPr lang="en-US" b="1" dirty="0" smtClean="0"/>
              <a:t>state or municipal agencies</a:t>
            </a:r>
            <a:r>
              <a:rPr lang="en-US" dirty="0" smtClean="0"/>
              <a:t>, as well as in </a:t>
            </a:r>
            <a:r>
              <a:rPr lang="en-US" b="1" dirty="0" smtClean="0"/>
              <a:t>public institutions</a:t>
            </a:r>
            <a:r>
              <a:rPr lang="en-US" dirty="0" smtClean="0"/>
              <a:t>, or one of the </a:t>
            </a:r>
            <a:r>
              <a:rPr lang="en-US" b="1" dirty="0" smtClean="0"/>
              <a:t>founding parties </a:t>
            </a:r>
            <a:r>
              <a:rPr lang="en-US" dirty="0" smtClean="0"/>
              <a:t>of which is a state or municipal institution or agency (further referred to as the state or municipal agency).</a:t>
            </a:r>
            <a:endParaRPr lang="lt-LT" dirty="0" smtClean="0"/>
          </a:p>
          <a:p>
            <a:pPr eaLnBrk="1" fontAlgn="auto" hangingPunct="1">
              <a:spcAft>
                <a:spcPts val="0"/>
              </a:spcAft>
              <a:buFont typeface="Wingdings" pitchFamily="2" charset="2"/>
              <a:buNone/>
              <a:defRPr/>
            </a:pPr>
            <a:r>
              <a:rPr lang="lt-LT" sz="2400" dirty="0" smtClean="0">
                <a:solidFill>
                  <a:schemeClr val="tx2"/>
                </a:solidFill>
              </a:rPr>
              <a:t>		</a:t>
            </a:r>
            <a:endParaRPr lang="en-GB" sz="2400" dirty="0" smtClean="0">
              <a:solidFill>
                <a:schemeClr val="tx2"/>
              </a:solidFill>
            </a:endParaRPr>
          </a:p>
        </p:txBody>
      </p:sp>
      <p:sp>
        <p:nvSpPr>
          <p:cNvPr id="5" name="Slide Number Placeholder 5"/>
          <p:cNvSpPr>
            <a:spLocks noGrp="1"/>
          </p:cNvSpPr>
          <p:nvPr>
            <p:ph type="sldNum" sz="quarter" idx="12"/>
          </p:nvPr>
        </p:nvSpPr>
        <p:spPr/>
        <p:txBody>
          <a:bodyPr/>
          <a:lstStyle/>
          <a:p>
            <a:pPr>
              <a:defRPr/>
            </a:pPr>
            <a:fld id="{E605F863-E61E-4CA5-AE39-1DAA8C426454}" type="slidenum">
              <a:rPr lang="en-US"/>
              <a:pPr>
                <a:defRPr/>
              </a:pPr>
              <a:t>33</a:t>
            </a:fld>
            <a:endParaRPr lang="en-US"/>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585" y="180975"/>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5113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3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855133" y="838200"/>
            <a:ext cx="7772400" cy="5605463"/>
          </a:xfrm>
          <a:noFill/>
        </p:spPr>
        <p:txBody>
          <a:bodyPr/>
          <a:lstStyle/>
          <a:p>
            <a:pPr algn="l" eaLnBrk="1" hangingPunct="1"/>
            <a:r>
              <a:rPr lang="en-US" altLang="en-US" sz="2800" b="1" smtClean="0">
                <a:solidFill>
                  <a:schemeClr val="tx2"/>
                </a:solidFill>
              </a:rPr>
              <a:t>Bodies</a:t>
            </a:r>
            <a:r>
              <a:rPr lang="en-US" altLang="en-US" sz="2800" smtClean="0">
                <a:solidFill>
                  <a:schemeClr val="tx2"/>
                </a:solidFill>
              </a:rPr>
              <a:t> authorized </a:t>
            </a:r>
            <a:r>
              <a:rPr lang="en-US" altLang="en-US" sz="2800" b="1" smtClean="0">
                <a:solidFill>
                  <a:schemeClr val="tx2"/>
                </a:solidFill>
              </a:rPr>
              <a:t>to identify </a:t>
            </a:r>
            <a:r>
              <a:rPr lang="en-US" altLang="en-US" sz="2800" smtClean="0">
                <a:solidFill>
                  <a:schemeClr val="tx2"/>
                </a:solidFill>
              </a:rPr>
              <a:t>the areas of activities of the state or municipal agency particularly prone to corruption shall be the following:</a:t>
            </a:r>
            <a:br>
              <a:rPr lang="en-US" altLang="en-US" sz="2800" smtClean="0">
                <a:solidFill>
                  <a:schemeClr val="tx2"/>
                </a:solidFill>
              </a:rPr>
            </a:br>
            <a:r>
              <a:rPr lang="lt-LT" altLang="en-US" sz="2800" b="1" smtClean="0">
                <a:solidFill>
                  <a:schemeClr val="tx2"/>
                </a:solidFill>
              </a:rPr>
              <a:t/>
            </a:r>
            <a:br>
              <a:rPr lang="lt-LT" altLang="en-US" sz="2800" b="1" smtClean="0">
                <a:solidFill>
                  <a:schemeClr val="tx2"/>
                </a:solidFill>
              </a:rPr>
            </a:br>
            <a:r>
              <a:rPr lang="en-US" altLang="en-US" sz="2800" b="1" smtClean="0">
                <a:solidFill>
                  <a:schemeClr val="tx2"/>
                </a:solidFill>
              </a:rPr>
              <a:t>- heads of state or municipal agencies</a:t>
            </a:r>
            <a:r>
              <a:rPr lang="en-US" altLang="en-US" sz="2800" smtClean="0">
                <a:solidFill>
                  <a:schemeClr val="tx2"/>
                </a:solidFill>
              </a:rPr>
              <a:t>;</a:t>
            </a:r>
            <a:br>
              <a:rPr lang="en-US" altLang="en-US" sz="2800" smtClean="0">
                <a:solidFill>
                  <a:schemeClr val="tx2"/>
                </a:solidFill>
              </a:rPr>
            </a:br>
            <a:r>
              <a:rPr lang="lt-LT" altLang="en-US" sz="2800" b="1" smtClean="0">
                <a:solidFill>
                  <a:schemeClr val="tx2"/>
                </a:solidFill>
              </a:rPr>
              <a:t/>
            </a:r>
            <a:br>
              <a:rPr lang="lt-LT" altLang="en-US" sz="2800" b="1" smtClean="0">
                <a:solidFill>
                  <a:schemeClr val="tx2"/>
                </a:solidFill>
              </a:rPr>
            </a:br>
            <a:r>
              <a:rPr lang="en-US" altLang="en-US" sz="2800" b="1" smtClean="0">
                <a:solidFill>
                  <a:schemeClr val="tx2"/>
                </a:solidFill>
              </a:rPr>
              <a:t>- structural subdivisions </a:t>
            </a:r>
            <a:r>
              <a:rPr lang="en-US" altLang="en-US" sz="2800" smtClean="0">
                <a:solidFill>
                  <a:schemeClr val="tx2"/>
                </a:solidFill>
              </a:rPr>
              <a:t>of state or municipal agencies, </a:t>
            </a:r>
            <a:br>
              <a:rPr lang="en-US" altLang="en-US" sz="2800" smtClean="0">
                <a:solidFill>
                  <a:schemeClr val="tx2"/>
                </a:solidFill>
              </a:rPr>
            </a:br>
            <a:r>
              <a:rPr lang="en-US" altLang="en-US" sz="2800" smtClean="0">
                <a:solidFill>
                  <a:schemeClr val="tx2"/>
                </a:solidFill>
              </a:rPr>
              <a:t/>
            </a:r>
            <a:br>
              <a:rPr lang="en-US" altLang="en-US" sz="2800" smtClean="0">
                <a:solidFill>
                  <a:schemeClr val="tx2"/>
                </a:solidFill>
              </a:rPr>
            </a:br>
            <a:r>
              <a:rPr lang="en-US" altLang="en-US" sz="2800" smtClean="0"/>
              <a:t>- </a:t>
            </a:r>
            <a:r>
              <a:rPr lang="en-US" altLang="en-US" sz="2800" smtClean="0">
                <a:solidFill>
                  <a:schemeClr val="tx2"/>
                </a:solidFill>
              </a:rPr>
              <a:t>or </a:t>
            </a:r>
            <a:r>
              <a:rPr lang="en-US" altLang="en-US" sz="2800" b="1" smtClean="0">
                <a:solidFill>
                  <a:schemeClr val="tx2"/>
                </a:solidFill>
              </a:rPr>
              <a:t>persons </a:t>
            </a:r>
            <a:r>
              <a:rPr lang="en-US" altLang="en-US" sz="2800" smtClean="0">
                <a:solidFill>
                  <a:schemeClr val="tx2"/>
                </a:solidFill>
              </a:rPr>
              <a:t>therein who are </a:t>
            </a:r>
            <a:r>
              <a:rPr lang="en-US" altLang="en-US" sz="2800" b="1" smtClean="0">
                <a:solidFill>
                  <a:schemeClr val="tx2"/>
                </a:solidFill>
              </a:rPr>
              <a:t>authorized</a:t>
            </a:r>
            <a:r>
              <a:rPr lang="en-US" altLang="en-US" sz="2800" smtClean="0">
                <a:solidFill>
                  <a:schemeClr val="tx2"/>
                </a:solidFill>
              </a:rPr>
              <a:t> by the head of the corresponding state or municipal agency to carry out corruption prevention and control.</a:t>
            </a:r>
            <a:endParaRPr lang="lt-LT" altLang="en-US" sz="2800" b="1" smtClean="0">
              <a:solidFill>
                <a:schemeClr val="tx2"/>
              </a:solidFill>
            </a:endParaRPr>
          </a:p>
        </p:txBody>
      </p:sp>
      <p:sp>
        <p:nvSpPr>
          <p:cNvPr id="10243" name="Rectangle 5"/>
          <p:cNvSpPr>
            <a:spLocks noGrp="1" noChangeArrowheads="1"/>
          </p:cNvSpPr>
          <p:nvPr>
            <p:ph idx="1"/>
          </p:nvPr>
        </p:nvSpPr>
        <p:spPr>
          <a:xfrm>
            <a:off x="719667" y="5067300"/>
            <a:ext cx="7772400" cy="1200150"/>
          </a:xfrm>
        </p:spPr>
        <p:txBody>
          <a:bodyPr/>
          <a:lstStyle/>
          <a:p>
            <a:pPr eaLnBrk="1" hangingPunct="1">
              <a:lnSpc>
                <a:spcPct val="90000"/>
              </a:lnSpc>
              <a:buFont typeface="Wingdings" pitchFamily="2" charset="2"/>
              <a:buNone/>
            </a:pPr>
            <a:r>
              <a:rPr lang="en-GB" altLang="en-US" sz="2400" smtClean="0">
                <a:solidFill>
                  <a:schemeClr val="tx2"/>
                </a:solidFill>
              </a:rPr>
              <a:t/>
            </a:r>
            <a:br>
              <a:rPr lang="en-GB" altLang="en-US" sz="2400" smtClean="0">
                <a:solidFill>
                  <a:schemeClr val="tx2"/>
                </a:solidFill>
              </a:rPr>
            </a:br>
            <a:endParaRPr lang="en-GB" altLang="en-US" sz="2400" smtClean="0">
              <a:solidFill>
                <a:schemeClr val="tx2"/>
              </a:solidFill>
            </a:endParaRPr>
          </a:p>
        </p:txBody>
      </p:sp>
      <p:sp>
        <p:nvSpPr>
          <p:cNvPr id="5" name="Slide Number Placeholder 5"/>
          <p:cNvSpPr>
            <a:spLocks noGrp="1"/>
          </p:cNvSpPr>
          <p:nvPr>
            <p:ph type="sldNum" sz="quarter" idx="12"/>
          </p:nvPr>
        </p:nvSpPr>
        <p:spPr/>
        <p:txBody>
          <a:bodyPr/>
          <a:lstStyle/>
          <a:p>
            <a:pPr>
              <a:defRPr/>
            </a:pPr>
            <a:fld id="{E05466E3-6D1D-453F-A0D0-DDB875AB7BE8}" type="slidenum">
              <a:rPr lang="en-US"/>
              <a:pPr>
                <a:defRPr/>
              </a:pPr>
              <a:t>34</a:t>
            </a:fld>
            <a:endParaRPr lang="en-US"/>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185" y="216694"/>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7556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90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261533" y="1228725"/>
            <a:ext cx="7670800" cy="4914900"/>
          </a:xfrm>
        </p:spPr>
        <p:txBody>
          <a:bodyPr rtlCol="0">
            <a:normAutofit fontScale="92500"/>
          </a:bodyPr>
          <a:lstStyle/>
          <a:p>
            <a:pPr eaLnBrk="1" fontAlgn="auto" hangingPunct="1">
              <a:spcAft>
                <a:spcPts val="0"/>
              </a:spcAft>
              <a:buFont typeface="Arial" pitchFamily="34" charset="0"/>
              <a:buChar char="•"/>
              <a:defRPr/>
            </a:pPr>
            <a:r>
              <a:rPr lang="lt-LT" sz="2400" dirty="0" smtClean="0">
                <a:solidFill>
                  <a:schemeClr val="tx2"/>
                </a:solidFill>
                <a:cs typeface="Times New Roman" pitchFamily="18" charset="0"/>
              </a:rPr>
              <a:t> </a:t>
            </a:r>
            <a:r>
              <a:rPr lang="en-GB" sz="2800" b="1" dirty="0" smtClean="0"/>
              <a:t>Probability of corruption</a:t>
            </a:r>
            <a:r>
              <a:rPr lang="en-GB" sz="2800" dirty="0" smtClean="0"/>
              <a:t> means an assumption</a:t>
            </a:r>
            <a:r>
              <a:rPr lang="en-GB" sz="2800" b="1" dirty="0" smtClean="0"/>
              <a:t> </a:t>
            </a:r>
            <a:r>
              <a:rPr lang="en-GB" sz="2800" dirty="0" smtClean="0"/>
              <a:t>that state or municipal authorities may be </a:t>
            </a:r>
            <a:r>
              <a:rPr lang="en-GB" sz="2800" b="1" dirty="0" smtClean="0">
                <a:solidFill>
                  <a:srgbClr val="C00000"/>
                </a:solidFill>
              </a:rPr>
              <a:t>vulnerable</a:t>
            </a:r>
            <a:r>
              <a:rPr lang="en-GB" sz="2800" dirty="0" smtClean="0"/>
              <a:t> to corruption offences and other corruption-related acts in implementing their tasks.</a:t>
            </a:r>
            <a:endParaRPr lang="lt-LT" sz="2800" dirty="0" smtClean="0"/>
          </a:p>
          <a:p>
            <a:pPr eaLnBrk="1" fontAlgn="auto" hangingPunct="1">
              <a:spcAft>
                <a:spcPts val="0"/>
              </a:spcAft>
              <a:buFont typeface="Arial" pitchFamily="34" charset="0"/>
              <a:buChar char="•"/>
              <a:defRPr/>
            </a:pPr>
            <a:r>
              <a:rPr lang="en-GB" sz="2800" b="1" dirty="0" smtClean="0"/>
              <a:t>Identifying the probability of corruption </a:t>
            </a:r>
            <a:r>
              <a:rPr lang="en-GB" sz="2800" dirty="0" smtClean="0"/>
              <a:t>shall mean a consistent application of various methods and measures by stages provided and in order to identify the probability of corruption.</a:t>
            </a:r>
            <a:endParaRPr lang="en-US" sz="2800" dirty="0" smtClean="0"/>
          </a:p>
          <a:p>
            <a:pPr eaLnBrk="1" fontAlgn="auto" hangingPunct="1">
              <a:spcAft>
                <a:spcPts val="0"/>
              </a:spcAft>
              <a:buFont typeface="Arial" pitchFamily="34" charset="0"/>
              <a:buChar char="•"/>
              <a:defRPr/>
            </a:pPr>
            <a:r>
              <a:rPr lang="en-GB" sz="2800" b="1" dirty="0" smtClean="0"/>
              <a:t>Identifying the probability </a:t>
            </a:r>
            <a:r>
              <a:rPr lang="en-GB" sz="2800" dirty="0" smtClean="0"/>
              <a:t>of corruption will help to avoid corruption which </a:t>
            </a:r>
            <a:r>
              <a:rPr lang="en-GB" sz="2800" u="sng" dirty="0" smtClean="0"/>
              <a:t>threatens the safety, human rights, freedoms and interests of individuals. </a:t>
            </a:r>
            <a:endParaRPr lang="en-US" sz="2800" u="sng" dirty="0" smtClean="0">
              <a:solidFill>
                <a:schemeClr val="tx2"/>
              </a:solidFill>
              <a:latin typeface="TimesLT" pitchFamily="18" charset="0"/>
              <a:cs typeface="Times New Roman" pitchFamily="18" charset="0"/>
            </a:endParaRPr>
          </a:p>
          <a:p>
            <a:pPr eaLnBrk="1" fontAlgn="auto" hangingPunct="1">
              <a:lnSpc>
                <a:spcPct val="80000"/>
              </a:lnSpc>
              <a:spcAft>
                <a:spcPts val="0"/>
              </a:spcAft>
              <a:buFont typeface="Wingdings" pitchFamily="2" charset="2"/>
              <a:buNone/>
              <a:defRPr/>
            </a:pPr>
            <a:endParaRPr lang="lt-LT" sz="2400" dirty="0" smtClean="0">
              <a:solidFill>
                <a:schemeClr val="tx2"/>
              </a:solidFill>
            </a:endParaRPr>
          </a:p>
        </p:txBody>
      </p:sp>
      <p:sp>
        <p:nvSpPr>
          <p:cNvPr id="5" name="Slide Number Placeholder 5"/>
          <p:cNvSpPr>
            <a:spLocks noGrp="1"/>
          </p:cNvSpPr>
          <p:nvPr>
            <p:ph type="sldNum" sz="quarter" idx="12"/>
          </p:nvPr>
        </p:nvSpPr>
        <p:spPr/>
        <p:txBody>
          <a:bodyPr/>
          <a:lstStyle/>
          <a:p>
            <a:pPr>
              <a:defRPr/>
            </a:pPr>
            <a:fld id="{6256F6E1-4E9D-42ED-A4E4-094FDC2850B2}" type="slidenum">
              <a:rPr lang="en-US"/>
              <a:pPr>
                <a:defRPr/>
              </a:pPr>
              <a:t>35</a:t>
            </a:fld>
            <a:endParaRPr lang="en-US"/>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60" y="237490"/>
            <a:ext cx="207475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7556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06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74133" y="981075"/>
            <a:ext cx="8229600" cy="1143000"/>
          </a:xfrm>
        </p:spPr>
        <p:txBody>
          <a:bodyPr/>
          <a:lstStyle/>
          <a:p>
            <a:pPr eaLnBrk="1" hangingPunct="1"/>
            <a:r>
              <a:rPr lang="en-US" altLang="en-US" sz="3200" b="1" smtClean="0"/>
              <a:t>Why to access Corruption Probability? </a:t>
            </a:r>
            <a:endParaRPr lang="lt-LT" altLang="en-US" sz="3200" b="1" smtClean="0"/>
          </a:p>
        </p:txBody>
      </p:sp>
      <p:sp>
        <p:nvSpPr>
          <p:cNvPr id="12291" name="Rectangle 3"/>
          <p:cNvSpPr>
            <a:spLocks noGrp="1" noChangeArrowheads="1"/>
          </p:cNvSpPr>
          <p:nvPr>
            <p:ph idx="1"/>
          </p:nvPr>
        </p:nvSpPr>
        <p:spPr>
          <a:xfrm>
            <a:off x="685800" y="2476500"/>
            <a:ext cx="7772400" cy="4876800"/>
          </a:xfrm>
        </p:spPr>
        <p:txBody>
          <a:bodyPr/>
          <a:lstStyle/>
          <a:p>
            <a:pPr algn="ctr" eaLnBrk="1" hangingPunct="1">
              <a:lnSpc>
                <a:spcPct val="90000"/>
              </a:lnSpc>
              <a:buFont typeface="Wingdings" pitchFamily="2" charset="2"/>
              <a:buNone/>
            </a:pPr>
            <a:r>
              <a:rPr lang="en-US" altLang="en-US" sz="2800" b="1" smtClean="0">
                <a:solidFill>
                  <a:schemeClr val="tx2"/>
                </a:solidFill>
              </a:rPr>
              <a:t>Probability or Risks</a:t>
            </a:r>
            <a:endParaRPr lang="lt-LT" altLang="en-US" sz="2800" b="1" smtClean="0">
              <a:solidFill>
                <a:schemeClr val="tx2"/>
              </a:solidFill>
            </a:endParaRPr>
          </a:p>
          <a:p>
            <a:pPr algn="ctr" eaLnBrk="1" hangingPunct="1">
              <a:lnSpc>
                <a:spcPct val="90000"/>
              </a:lnSpc>
              <a:buFont typeface="Wingdings" pitchFamily="2" charset="2"/>
              <a:buNone/>
            </a:pPr>
            <a:endParaRPr lang="lt-LT" altLang="en-US" sz="2800" b="1" smtClean="0">
              <a:solidFill>
                <a:schemeClr val="tx2"/>
              </a:solidFill>
            </a:endParaRPr>
          </a:p>
          <a:p>
            <a:pPr algn="ctr" eaLnBrk="1" hangingPunct="1">
              <a:lnSpc>
                <a:spcPct val="90000"/>
              </a:lnSpc>
              <a:buFont typeface="Wingdings" pitchFamily="2" charset="2"/>
              <a:buNone/>
            </a:pPr>
            <a:r>
              <a:rPr lang="en-US" altLang="en-US" sz="2800" b="1" u="sng" smtClean="0">
                <a:solidFill>
                  <a:schemeClr val="tx2"/>
                </a:solidFill>
              </a:rPr>
              <a:t>Corruption Risk Assessment consists </a:t>
            </a:r>
            <a:r>
              <a:rPr lang="en-US" altLang="en-US" sz="2800" b="1" smtClean="0">
                <a:solidFill>
                  <a:schemeClr val="tx2"/>
                </a:solidFill>
              </a:rPr>
              <a:t>of: </a:t>
            </a:r>
            <a:endParaRPr lang="lt-LT" altLang="en-US" sz="2800" b="1" smtClean="0">
              <a:solidFill>
                <a:schemeClr val="tx2"/>
              </a:solidFill>
            </a:endParaRPr>
          </a:p>
          <a:p>
            <a:pPr algn="ctr" eaLnBrk="1" hangingPunct="1">
              <a:lnSpc>
                <a:spcPct val="90000"/>
              </a:lnSpc>
              <a:buFont typeface="Wingdings" pitchFamily="2" charset="2"/>
              <a:buNone/>
            </a:pPr>
            <a:endParaRPr lang="lt-LT" altLang="en-US" sz="2800" b="1" smtClean="0">
              <a:solidFill>
                <a:schemeClr val="tx2"/>
              </a:solidFill>
            </a:endParaRPr>
          </a:p>
          <a:p>
            <a:pPr algn="ctr" eaLnBrk="1" hangingPunct="1">
              <a:lnSpc>
                <a:spcPct val="90000"/>
              </a:lnSpc>
              <a:buFont typeface="Wingdings" pitchFamily="2" charset="2"/>
              <a:buNone/>
            </a:pPr>
            <a:r>
              <a:rPr lang="en-US" altLang="en-US" sz="2800" b="1" i="1" smtClean="0"/>
              <a:t>Evaluation of Corruption Probability </a:t>
            </a:r>
          </a:p>
          <a:p>
            <a:pPr algn="ctr" eaLnBrk="1" hangingPunct="1">
              <a:lnSpc>
                <a:spcPct val="90000"/>
              </a:lnSpc>
              <a:buFont typeface="Wingdings" pitchFamily="2" charset="2"/>
              <a:buNone/>
            </a:pPr>
            <a:endParaRPr lang="en-US" altLang="en-US" sz="2800" b="1" smtClean="0">
              <a:solidFill>
                <a:schemeClr val="tx2"/>
              </a:solidFill>
            </a:endParaRPr>
          </a:p>
          <a:p>
            <a:pPr algn="ctr" eaLnBrk="1" hangingPunct="1">
              <a:lnSpc>
                <a:spcPct val="90000"/>
              </a:lnSpc>
              <a:buFont typeface="Wingdings" pitchFamily="2" charset="2"/>
              <a:buNone/>
            </a:pPr>
            <a:r>
              <a:rPr lang="en-US" altLang="en-US" sz="2800" b="1" smtClean="0">
                <a:solidFill>
                  <a:schemeClr val="tx2"/>
                </a:solidFill>
              </a:rPr>
              <a:t>and </a:t>
            </a:r>
            <a:r>
              <a:rPr lang="en-US" altLang="en-US" sz="2800" b="1" i="1" smtClean="0"/>
              <a:t>Corruption Risk Analysis </a:t>
            </a:r>
          </a:p>
          <a:p>
            <a:pPr eaLnBrk="1" hangingPunct="1">
              <a:lnSpc>
                <a:spcPct val="90000"/>
              </a:lnSpc>
              <a:buFont typeface="Wingdings" pitchFamily="2" charset="2"/>
              <a:buNone/>
            </a:pPr>
            <a:endParaRPr lang="lt-LT" altLang="en-US" sz="2800" smtClean="0"/>
          </a:p>
        </p:txBody>
      </p:sp>
      <p:sp>
        <p:nvSpPr>
          <p:cNvPr id="5" name="Slide Number Placeholder 5"/>
          <p:cNvSpPr>
            <a:spLocks noGrp="1"/>
          </p:cNvSpPr>
          <p:nvPr>
            <p:ph type="sldNum" sz="quarter" idx="12"/>
          </p:nvPr>
        </p:nvSpPr>
        <p:spPr/>
        <p:txBody>
          <a:bodyPr/>
          <a:lstStyle/>
          <a:p>
            <a:pPr>
              <a:defRPr/>
            </a:pPr>
            <a:fld id="{1C767666-174B-45C0-AF11-87B4D45A71CA}" type="slidenum">
              <a:rPr lang="en-US"/>
              <a:pPr>
                <a:defRPr/>
              </a:pPr>
              <a:t>36</a:t>
            </a:fld>
            <a:endParaRPr lang="en-US"/>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45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95867" y="752475"/>
            <a:ext cx="7772400" cy="1143000"/>
          </a:xfrm>
        </p:spPr>
        <p:txBody>
          <a:bodyPr/>
          <a:lstStyle/>
          <a:p>
            <a:pPr eaLnBrk="1" hangingPunct="1"/>
            <a:r>
              <a:rPr lang="en-US" altLang="en-US" sz="3200" b="1" smtClean="0"/>
              <a:t>Steps to access corruption probability: </a:t>
            </a:r>
            <a:endParaRPr lang="lt-LT" altLang="en-US" sz="3200" b="1" smtClean="0"/>
          </a:p>
        </p:txBody>
      </p:sp>
      <p:sp>
        <p:nvSpPr>
          <p:cNvPr id="23555" name="Rectangle 3"/>
          <p:cNvSpPr>
            <a:spLocks noGrp="1" noChangeArrowheads="1"/>
          </p:cNvSpPr>
          <p:nvPr>
            <p:ph idx="1"/>
          </p:nvPr>
        </p:nvSpPr>
        <p:spPr>
          <a:xfrm>
            <a:off x="719667" y="1524000"/>
            <a:ext cx="7772400" cy="4610100"/>
          </a:xfrm>
        </p:spPr>
        <p:txBody>
          <a:bodyPr rtlCol="0">
            <a:normAutofit lnSpcReduction="10000"/>
          </a:bodyPr>
          <a:lstStyle/>
          <a:p>
            <a:pPr marL="609600" indent="-609600" eaLnBrk="1" fontAlgn="auto" hangingPunct="1">
              <a:lnSpc>
                <a:spcPct val="80000"/>
              </a:lnSpc>
              <a:spcAft>
                <a:spcPts val="0"/>
              </a:spcAft>
              <a:buFontTx/>
              <a:buNone/>
              <a:defRPr/>
            </a:pPr>
            <a:endParaRPr lang="en-US" sz="2400" b="1" dirty="0" smtClean="0">
              <a:solidFill>
                <a:schemeClr val="tx2"/>
              </a:solidFill>
            </a:endParaRPr>
          </a:p>
          <a:p>
            <a:pPr marL="609600" indent="-609600" eaLnBrk="1" fontAlgn="auto" hangingPunct="1">
              <a:lnSpc>
                <a:spcPct val="80000"/>
              </a:lnSpc>
              <a:spcAft>
                <a:spcPts val="0"/>
              </a:spcAft>
              <a:buFontTx/>
              <a:buNone/>
              <a:defRPr/>
            </a:pPr>
            <a:endParaRPr lang="en-US" sz="2400" b="1" dirty="0" smtClean="0">
              <a:solidFill>
                <a:schemeClr val="tx2"/>
              </a:solidFill>
            </a:endParaRPr>
          </a:p>
          <a:p>
            <a:pPr marL="0" indent="0" algn="just" eaLnBrk="1" fontAlgn="auto" hangingPunct="1">
              <a:spcAft>
                <a:spcPts val="0"/>
              </a:spcAft>
              <a:buFont typeface="Arial" pitchFamily="34" charset="0"/>
              <a:buNone/>
              <a:defRPr/>
            </a:pPr>
            <a:r>
              <a:rPr lang="en-GB" sz="2400" dirty="0" smtClean="0"/>
              <a:t> -  selecting the </a:t>
            </a:r>
            <a:r>
              <a:rPr lang="en-GB" sz="2400" b="1" dirty="0" smtClean="0"/>
              <a:t>criteria</a:t>
            </a:r>
            <a:r>
              <a:rPr lang="en-GB" sz="2400" dirty="0" smtClean="0"/>
              <a:t> for determining the    probability of corruption;</a:t>
            </a:r>
          </a:p>
          <a:p>
            <a:pPr algn="just" eaLnBrk="1" fontAlgn="auto" hangingPunct="1">
              <a:spcAft>
                <a:spcPts val="0"/>
              </a:spcAft>
              <a:buFontTx/>
              <a:buChar char="-"/>
              <a:defRPr/>
            </a:pPr>
            <a:r>
              <a:rPr lang="en-GB" sz="2400" dirty="0" smtClean="0"/>
              <a:t>analysing the current situation in the state or municipal institution by means of the </a:t>
            </a:r>
            <a:r>
              <a:rPr lang="en-GB" sz="2400" b="1" dirty="0" smtClean="0"/>
              <a:t>Questionnaire</a:t>
            </a:r>
            <a:r>
              <a:rPr lang="en-GB" sz="2400" dirty="0" smtClean="0"/>
              <a:t> and other relevant documents;</a:t>
            </a:r>
            <a:endParaRPr lang="en-US" sz="2400" dirty="0" smtClean="0"/>
          </a:p>
          <a:p>
            <a:pPr algn="just" eaLnBrk="1" fontAlgn="auto" hangingPunct="1">
              <a:spcAft>
                <a:spcPts val="0"/>
              </a:spcAft>
              <a:buFontTx/>
              <a:buChar char="-"/>
              <a:defRPr/>
            </a:pPr>
            <a:r>
              <a:rPr lang="en-GB" sz="2400" dirty="0" smtClean="0"/>
              <a:t>analysing the </a:t>
            </a:r>
            <a:r>
              <a:rPr lang="en-GB" sz="2400" b="1" dirty="0" smtClean="0"/>
              <a:t>Description</a:t>
            </a:r>
            <a:r>
              <a:rPr lang="en-GB" sz="2400" dirty="0" smtClean="0"/>
              <a:t> of Corruption Probability Criteria;</a:t>
            </a:r>
            <a:endParaRPr lang="en-US" sz="2400" dirty="0" smtClean="0"/>
          </a:p>
          <a:p>
            <a:pPr algn="just" eaLnBrk="1" fontAlgn="auto" hangingPunct="1">
              <a:spcAft>
                <a:spcPts val="0"/>
              </a:spcAft>
              <a:buFontTx/>
              <a:buChar char="-"/>
              <a:defRPr/>
            </a:pPr>
            <a:r>
              <a:rPr lang="en-GB" sz="2400" dirty="0" smtClean="0"/>
              <a:t>completing the </a:t>
            </a:r>
            <a:r>
              <a:rPr lang="en-GB" sz="2400" b="1" dirty="0" smtClean="0"/>
              <a:t>Sheets</a:t>
            </a:r>
            <a:r>
              <a:rPr lang="en-GB" sz="2400" dirty="0" smtClean="0"/>
              <a:t> of Corruption Probability; </a:t>
            </a:r>
            <a:endParaRPr lang="en-US" sz="2400" dirty="0" smtClean="0"/>
          </a:p>
          <a:p>
            <a:pPr algn="just" eaLnBrk="1" fontAlgn="auto" hangingPunct="1">
              <a:spcAft>
                <a:spcPts val="0"/>
              </a:spcAft>
              <a:buFontTx/>
              <a:buChar char="-"/>
              <a:defRPr/>
            </a:pPr>
            <a:r>
              <a:rPr lang="en-GB" sz="2400" dirty="0" smtClean="0"/>
              <a:t>Drafting  a reasoned </a:t>
            </a:r>
            <a:r>
              <a:rPr lang="en-GB" sz="2400" b="1" dirty="0" smtClean="0"/>
              <a:t>opinion</a:t>
            </a:r>
            <a:r>
              <a:rPr lang="en-GB" sz="2400" dirty="0" smtClean="0"/>
              <a:t> on the probability of corruption.</a:t>
            </a:r>
            <a:endParaRPr lang="lt-LT" sz="2400" dirty="0" smtClean="0"/>
          </a:p>
        </p:txBody>
      </p:sp>
      <p:sp>
        <p:nvSpPr>
          <p:cNvPr id="5" name="Slide Number Placeholder 5"/>
          <p:cNvSpPr>
            <a:spLocks noGrp="1"/>
          </p:cNvSpPr>
          <p:nvPr>
            <p:ph type="sldNum" sz="quarter" idx="12"/>
          </p:nvPr>
        </p:nvSpPr>
        <p:spPr/>
        <p:txBody>
          <a:bodyPr/>
          <a:lstStyle/>
          <a:p>
            <a:pPr>
              <a:defRPr/>
            </a:pPr>
            <a:fld id="{A8007C4F-B715-477A-AC15-7E7AB4E64A97}" type="slidenum">
              <a:rPr lang="en-US"/>
              <a:pPr>
                <a:defRPr/>
              </a:pPr>
              <a:t>37</a:t>
            </a:fld>
            <a:endParaRPr lang="en-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040" y="95250"/>
            <a:ext cx="194267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7556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80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60400" y="214312"/>
            <a:ext cx="7797800" cy="1233488"/>
          </a:xfrm>
        </p:spPr>
        <p:txBody>
          <a:bodyPr/>
          <a:lstStyle/>
          <a:p>
            <a:pPr eaLnBrk="1" hangingPunct="1"/>
            <a:r>
              <a:rPr lang="en-US" altLang="en-US" sz="2800" b="1" smtClean="0"/>
              <a:t>DETERMINATION OF CORRUPTION PROBABILITY</a:t>
            </a:r>
            <a:r>
              <a:rPr lang="en-GB" altLang="en-US" sz="2800" b="1" smtClean="0"/>
              <a:t/>
            </a:r>
            <a:br>
              <a:rPr lang="en-GB" altLang="en-US" sz="2800" b="1" smtClean="0"/>
            </a:br>
            <a:endParaRPr lang="lt-LT" altLang="en-US" sz="2800" b="1" smtClean="0"/>
          </a:p>
        </p:txBody>
      </p:sp>
      <p:sp>
        <p:nvSpPr>
          <p:cNvPr id="13" name="Slide Number Placeholder 5"/>
          <p:cNvSpPr>
            <a:spLocks noGrp="1"/>
          </p:cNvSpPr>
          <p:nvPr>
            <p:ph type="sldNum" sz="quarter" idx="12"/>
          </p:nvPr>
        </p:nvSpPr>
        <p:spPr/>
        <p:txBody>
          <a:bodyPr/>
          <a:lstStyle/>
          <a:p>
            <a:pPr>
              <a:defRPr/>
            </a:pPr>
            <a:fld id="{66C4AF41-5743-4B4A-B859-E401B57A9FCE}" type="slidenum">
              <a:rPr lang="en-US"/>
              <a:pPr>
                <a:defRPr/>
              </a:pPr>
              <a:t>38</a:t>
            </a:fld>
            <a:endParaRPr lang="en-US"/>
          </a:p>
        </p:txBody>
      </p:sp>
      <p:grpSp>
        <p:nvGrpSpPr>
          <p:cNvPr id="14340" name="Group 6"/>
          <p:cNvGrpSpPr>
            <a:grpSpLocks/>
          </p:cNvGrpSpPr>
          <p:nvPr/>
        </p:nvGrpSpPr>
        <p:grpSpPr bwMode="auto">
          <a:xfrm>
            <a:off x="406400" y="1219200"/>
            <a:ext cx="8331200" cy="5200650"/>
            <a:chOff x="192" y="1056"/>
            <a:chExt cx="3936" cy="4368"/>
          </a:xfrm>
        </p:grpSpPr>
        <p:sp>
          <p:nvSpPr>
            <p:cNvPr id="14342" name="AutoShape 7"/>
            <p:cNvSpPr>
              <a:spLocks noChangeArrowheads="1"/>
            </p:cNvSpPr>
            <p:nvPr/>
          </p:nvSpPr>
          <p:spPr bwMode="auto">
            <a:xfrm>
              <a:off x="192" y="1056"/>
              <a:ext cx="3936" cy="3840"/>
            </a:xfrm>
            <a:prstGeom prst="downArrowCallout">
              <a:avLst>
                <a:gd name="adj1" fmla="val 26147"/>
                <a:gd name="adj2" fmla="val 25625"/>
                <a:gd name="adj3" fmla="val 11815"/>
                <a:gd name="adj4" fmla="val 82222"/>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Wingdings" pitchFamily="2" charset="2"/>
                <a:buNone/>
              </a:pPr>
              <a:endParaRPr lang="lt-LT" altLang="en-US">
                <a:solidFill>
                  <a:schemeClr val="bg1"/>
                </a:solidFill>
                <a:latin typeface="Times New Roman" pitchFamily="18" charset="0"/>
              </a:endParaRPr>
            </a:p>
          </p:txBody>
        </p:sp>
        <p:sp>
          <p:nvSpPr>
            <p:cNvPr id="14343" name="Rectangle 8"/>
            <p:cNvSpPr>
              <a:spLocks noChangeArrowheads="1"/>
            </p:cNvSpPr>
            <p:nvPr/>
          </p:nvSpPr>
          <p:spPr bwMode="auto">
            <a:xfrm>
              <a:off x="336" y="4896"/>
              <a:ext cx="3696" cy="52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800" dirty="0">
                  <a:solidFill>
                    <a:schemeClr val="bg1"/>
                  </a:solidFill>
                  <a:latin typeface="Times New Roman" pitchFamily="18" charset="0"/>
                </a:rPr>
                <a:t>Supervisory/monitoring body</a:t>
              </a:r>
            </a:p>
          </p:txBody>
        </p:sp>
        <p:sp>
          <p:nvSpPr>
            <p:cNvPr id="14344" name="AutoShape 9"/>
            <p:cNvSpPr>
              <a:spLocks noChangeArrowheads="1"/>
            </p:cNvSpPr>
            <p:nvPr/>
          </p:nvSpPr>
          <p:spPr bwMode="auto">
            <a:xfrm>
              <a:off x="240" y="1584"/>
              <a:ext cx="3840" cy="528"/>
            </a:xfrm>
            <a:prstGeom prst="downArrowCallout">
              <a:avLst>
                <a:gd name="adj1" fmla="val 181818"/>
                <a:gd name="adj2" fmla="val 185791"/>
                <a:gd name="adj3" fmla="val 16667"/>
                <a:gd name="adj4" fmla="val 66667"/>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Determines</a:t>
              </a:r>
              <a:r>
                <a:rPr lang="en-GB" altLang="en-US" sz="2400" b="0" dirty="0">
                  <a:solidFill>
                    <a:schemeClr val="tx2"/>
                  </a:solidFill>
                  <a:latin typeface="Times New Roman" pitchFamily="18" charset="0"/>
                </a:rPr>
                <a:t> </a:t>
              </a:r>
              <a:r>
                <a:rPr lang="en-GB" altLang="en-US" sz="2400" b="0" dirty="0">
                  <a:solidFill>
                    <a:schemeClr val="bg1"/>
                  </a:solidFill>
                  <a:latin typeface="Times New Roman" pitchFamily="18" charset="0"/>
                </a:rPr>
                <a:t>Corruption Probability</a:t>
              </a:r>
            </a:p>
          </p:txBody>
        </p:sp>
        <p:sp>
          <p:nvSpPr>
            <p:cNvPr id="14345" name="Rectangle 10"/>
            <p:cNvSpPr>
              <a:spLocks noChangeArrowheads="1"/>
            </p:cNvSpPr>
            <p:nvPr/>
          </p:nvSpPr>
          <p:spPr bwMode="auto">
            <a:xfrm>
              <a:off x="528" y="1200"/>
              <a:ext cx="3264" cy="288"/>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800">
                  <a:solidFill>
                    <a:schemeClr val="bg1"/>
                  </a:solidFill>
                  <a:latin typeface="Times New Roman" pitchFamily="18" charset="0"/>
                </a:rPr>
                <a:t>State or municipal institution</a:t>
              </a:r>
            </a:p>
          </p:txBody>
        </p:sp>
        <p:sp>
          <p:nvSpPr>
            <p:cNvPr id="14346" name="AutoShape 11"/>
            <p:cNvSpPr>
              <a:spLocks noChangeArrowheads="1"/>
            </p:cNvSpPr>
            <p:nvPr/>
          </p:nvSpPr>
          <p:spPr bwMode="auto">
            <a:xfrm>
              <a:off x="240" y="2112"/>
              <a:ext cx="3840" cy="672"/>
            </a:xfrm>
            <a:prstGeom prst="downArrowCallout">
              <a:avLst>
                <a:gd name="adj1" fmla="val 142857"/>
                <a:gd name="adj2" fmla="val 142857"/>
                <a:gd name="adj3" fmla="val 16667"/>
                <a:gd name="adj4" fmla="val 66667"/>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Submitting the information to the Head of </a:t>
              </a:r>
            </a:p>
            <a:p>
              <a:pPr algn="ctr" eaLnBrk="1" hangingPunct="1">
                <a:spcBef>
                  <a:spcPct val="0"/>
                </a:spcBef>
                <a:buClrTx/>
                <a:buSzTx/>
                <a:buFontTx/>
                <a:buNone/>
              </a:pPr>
              <a:r>
                <a:rPr lang="en-GB" altLang="en-US" sz="2400" b="0" dirty="0">
                  <a:solidFill>
                    <a:schemeClr val="bg1"/>
                  </a:solidFill>
                  <a:latin typeface="Times New Roman" pitchFamily="18" charset="0"/>
                </a:rPr>
                <a:t>Institution </a:t>
              </a:r>
            </a:p>
          </p:txBody>
        </p:sp>
        <p:sp>
          <p:nvSpPr>
            <p:cNvPr id="14347" name="AutoShape 12"/>
            <p:cNvSpPr>
              <a:spLocks noChangeArrowheads="1"/>
            </p:cNvSpPr>
            <p:nvPr/>
          </p:nvSpPr>
          <p:spPr bwMode="auto">
            <a:xfrm>
              <a:off x="240" y="2784"/>
              <a:ext cx="3840" cy="576"/>
            </a:xfrm>
            <a:prstGeom prst="downArrowCallout">
              <a:avLst>
                <a:gd name="adj1" fmla="val 166667"/>
                <a:gd name="adj2" fmla="val 166667"/>
                <a:gd name="adj3" fmla="val 16667"/>
                <a:gd name="adj4" fmla="val 66667"/>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Measures High Corruption Probability</a:t>
              </a:r>
            </a:p>
          </p:txBody>
        </p:sp>
        <p:sp>
          <p:nvSpPr>
            <p:cNvPr id="14348" name="Rectangle 13"/>
            <p:cNvSpPr>
              <a:spLocks noChangeArrowheads="1"/>
            </p:cNvSpPr>
            <p:nvPr/>
          </p:nvSpPr>
          <p:spPr bwMode="auto">
            <a:xfrm>
              <a:off x="288" y="3360"/>
              <a:ext cx="3744" cy="52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Drafting motivated conclusion</a:t>
              </a:r>
            </a:p>
          </p:txBody>
        </p:sp>
      </p:grpSp>
      <p:sp>
        <p:nvSpPr>
          <p:cNvPr id="14341" name="Rectangle 14"/>
          <p:cNvSpPr>
            <a:spLocks noChangeArrowheads="1"/>
          </p:cNvSpPr>
          <p:nvPr/>
        </p:nvSpPr>
        <p:spPr bwMode="auto">
          <a:xfrm>
            <a:off x="3027157" y="4638676"/>
            <a:ext cx="3292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Wingdings" pitchFamily="2" charset="2"/>
              <a:buNone/>
            </a:pPr>
            <a:r>
              <a:rPr lang="en-US" altLang="en-US" sz="2400" b="0" dirty="0">
                <a:solidFill>
                  <a:schemeClr val="bg1"/>
                </a:solidFill>
                <a:latin typeface="Times New Roman" pitchFamily="18" charset="0"/>
              </a:rPr>
              <a:t>Of corruption probability</a:t>
            </a:r>
            <a:endParaRPr lang="lt-LT" altLang="en-US" sz="2400" b="0" dirty="0">
              <a:solidFill>
                <a:schemeClr val="bg1"/>
              </a:solidFill>
              <a:latin typeface="Times New Roman" pitchFamily="18" charset="0"/>
            </a:endParaRPr>
          </a:p>
        </p:txBody>
      </p:sp>
    </p:spTree>
    <p:extLst>
      <p:ext uri="{BB962C8B-B14F-4D97-AF65-F5344CB8AC3E}">
        <p14:creationId xmlns:p14="http://schemas.microsoft.com/office/powerpoint/2010/main" val="200552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0A558584-7D09-4CE5-8D9A-C7A68D2E61DD}" type="slidenum">
              <a:rPr lang="en-US"/>
              <a:pPr>
                <a:defRPr/>
              </a:pPr>
              <a:t>39</a:t>
            </a:fld>
            <a:endParaRPr lang="en-US"/>
          </a:p>
        </p:txBody>
      </p:sp>
      <p:grpSp>
        <p:nvGrpSpPr>
          <p:cNvPr id="15363" name="Group 4"/>
          <p:cNvGrpSpPr>
            <a:grpSpLocks/>
          </p:cNvGrpSpPr>
          <p:nvPr/>
        </p:nvGrpSpPr>
        <p:grpSpPr bwMode="auto">
          <a:xfrm>
            <a:off x="406400" y="342900"/>
            <a:ext cx="8331200" cy="6286500"/>
            <a:chOff x="192" y="288"/>
            <a:chExt cx="3936" cy="5280"/>
          </a:xfrm>
        </p:grpSpPr>
        <p:sp>
          <p:nvSpPr>
            <p:cNvPr id="15364" name="AutoShape 5"/>
            <p:cNvSpPr>
              <a:spLocks noChangeArrowheads="1"/>
            </p:cNvSpPr>
            <p:nvPr/>
          </p:nvSpPr>
          <p:spPr bwMode="auto">
            <a:xfrm>
              <a:off x="240" y="288"/>
              <a:ext cx="3792" cy="1104"/>
            </a:xfrm>
            <a:prstGeom prst="downArrowCallout">
              <a:avLst>
                <a:gd name="adj1" fmla="val 85870"/>
                <a:gd name="adj2" fmla="val 85870"/>
                <a:gd name="adj3" fmla="val 16667"/>
                <a:gd name="adj4" fmla="val 66667"/>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lt-LT" altLang="en-US" sz="2800">
                  <a:latin typeface="Times New Roman" pitchFamily="18" charset="0"/>
                </a:rPr>
                <a:t>S</a:t>
              </a:r>
              <a:r>
                <a:rPr lang="en-US" altLang="en-US" sz="2800">
                  <a:latin typeface="Times New Roman" pitchFamily="18" charset="0"/>
                </a:rPr>
                <a:t>upervisor /monitoring Body </a:t>
              </a:r>
              <a:endParaRPr lang="en-GB" altLang="en-US" sz="2800">
                <a:latin typeface="Times New Roman" pitchFamily="18" charset="0"/>
              </a:endParaRPr>
            </a:p>
          </p:txBody>
        </p:sp>
        <p:sp>
          <p:nvSpPr>
            <p:cNvPr id="15365" name="AutoShape 6"/>
            <p:cNvSpPr>
              <a:spLocks noChangeArrowheads="1"/>
            </p:cNvSpPr>
            <p:nvPr/>
          </p:nvSpPr>
          <p:spPr bwMode="auto">
            <a:xfrm>
              <a:off x="1152" y="2016"/>
              <a:ext cx="1920" cy="1200"/>
            </a:xfrm>
            <a:prstGeom prst="leftRightArrowCallout">
              <a:avLst>
                <a:gd name="adj1" fmla="val 25000"/>
                <a:gd name="adj2" fmla="val 25000"/>
                <a:gd name="adj3" fmla="val 20000"/>
                <a:gd name="adj4" fmla="val 68130"/>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Informing the</a:t>
              </a:r>
            </a:p>
            <a:p>
              <a:pPr algn="ctr" eaLnBrk="1" hangingPunct="1">
                <a:spcBef>
                  <a:spcPct val="0"/>
                </a:spcBef>
                <a:buClrTx/>
                <a:buSzTx/>
                <a:buFontTx/>
                <a:buNone/>
              </a:pPr>
              <a:r>
                <a:rPr lang="en-GB" altLang="en-US" sz="2400" b="0" dirty="0">
                  <a:solidFill>
                    <a:schemeClr val="bg1"/>
                  </a:solidFill>
                  <a:latin typeface="Times New Roman" pitchFamily="18" charset="0"/>
                </a:rPr>
                <a:t> Head  of </a:t>
              </a:r>
            </a:p>
            <a:p>
              <a:pPr algn="ctr" eaLnBrk="1" hangingPunct="1">
                <a:spcBef>
                  <a:spcPct val="0"/>
                </a:spcBef>
                <a:buClrTx/>
                <a:buSzTx/>
                <a:buFontTx/>
                <a:buNone/>
              </a:pPr>
              <a:r>
                <a:rPr lang="en-GB" altLang="en-US" sz="2400" b="0" dirty="0">
                  <a:solidFill>
                    <a:schemeClr val="bg1"/>
                  </a:solidFill>
                  <a:latin typeface="Times New Roman" pitchFamily="18" charset="0"/>
                </a:rPr>
                <a:t>institution</a:t>
              </a:r>
            </a:p>
          </p:txBody>
        </p:sp>
        <p:sp>
          <p:nvSpPr>
            <p:cNvPr id="15366" name="AutoShape 7"/>
            <p:cNvSpPr>
              <a:spLocks noChangeArrowheads="1"/>
            </p:cNvSpPr>
            <p:nvPr/>
          </p:nvSpPr>
          <p:spPr bwMode="auto">
            <a:xfrm>
              <a:off x="192" y="1392"/>
              <a:ext cx="3840" cy="624"/>
            </a:xfrm>
            <a:prstGeom prst="downArrowCallout">
              <a:avLst>
                <a:gd name="adj1" fmla="val 153846"/>
                <a:gd name="adj2" fmla="val 153846"/>
                <a:gd name="adj3" fmla="val 16667"/>
                <a:gd name="adj4" fmla="val 66667"/>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Taking the decision to access corruption risks</a:t>
              </a:r>
            </a:p>
          </p:txBody>
        </p:sp>
        <p:sp>
          <p:nvSpPr>
            <p:cNvPr id="15367" name="AutoShape 8"/>
            <p:cNvSpPr>
              <a:spLocks noChangeArrowheads="1"/>
            </p:cNvSpPr>
            <p:nvPr/>
          </p:nvSpPr>
          <p:spPr bwMode="auto">
            <a:xfrm>
              <a:off x="288" y="2016"/>
              <a:ext cx="864" cy="1584"/>
            </a:xfrm>
            <a:prstGeom prst="downArrowCallout">
              <a:avLst>
                <a:gd name="adj1" fmla="val 22685"/>
                <a:gd name="adj2" fmla="val 25000"/>
                <a:gd name="adj3" fmla="val 32652"/>
                <a:gd name="adj4" fmla="val 75574"/>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About</a:t>
              </a:r>
            </a:p>
            <a:p>
              <a:pPr algn="ctr" eaLnBrk="1" hangingPunct="1">
                <a:spcBef>
                  <a:spcPct val="0"/>
                </a:spcBef>
                <a:buClrTx/>
                <a:buSzTx/>
                <a:buFontTx/>
                <a:buNone/>
              </a:pPr>
              <a:r>
                <a:rPr lang="en-GB" altLang="en-US" sz="2400" b="0" dirty="0">
                  <a:solidFill>
                    <a:schemeClr val="bg1"/>
                  </a:solidFill>
                  <a:latin typeface="Times New Roman" pitchFamily="18" charset="0"/>
                </a:rPr>
                <a:t> assessing</a:t>
              </a:r>
            </a:p>
            <a:p>
              <a:pPr algn="ctr" eaLnBrk="1" hangingPunct="1">
                <a:spcBef>
                  <a:spcPct val="0"/>
                </a:spcBef>
                <a:buClrTx/>
                <a:buSzTx/>
                <a:buFontTx/>
                <a:buNone/>
              </a:pPr>
              <a:r>
                <a:rPr lang="en-GB" altLang="en-US" sz="2400" b="0" dirty="0">
                  <a:solidFill>
                    <a:schemeClr val="bg1"/>
                  </a:solidFill>
                  <a:latin typeface="Times New Roman" pitchFamily="18" charset="0"/>
                </a:rPr>
                <a:t>Corruption</a:t>
              </a:r>
            </a:p>
            <a:p>
              <a:pPr algn="ctr" eaLnBrk="1" hangingPunct="1">
                <a:spcBef>
                  <a:spcPct val="0"/>
                </a:spcBef>
                <a:buClrTx/>
                <a:buSzTx/>
                <a:buFontTx/>
                <a:buNone/>
              </a:pPr>
              <a:r>
                <a:rPr lang="en-GB" altLang="en-US" sz="2400" b="0" dirty="0">
                  <a:solidFill>
                    <a:schemeClr val="bg1"/>
                  </a:solidFill>
                  <a:latin typeface="Times New Roman" pitchFamily="18" charset="0"/>
                </a:rPr>
                <a:t>Risk </a:t>
              </a:r>
            </a:p>
          </p:txBody>
        </p:sp>
        <p:sp>
          <p:nvSpPr>
            <p:cNvPr id="15368" name="Rectangle 9"/>
            <p:cNvSpPr>
              <a:spLocks noChangeArrowheads="1"/>
            </p:cNvSpPr>
            <p:nvPr/>
          </p:nvSpPr>
          <p:spPr bwMode="auto">
            <a:xfrm>
              <a:off x="3072" y="2016"/>
              <a:ext cx="912" cy="120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US" altLang="en-US" sz="2400" b="0" dirty="0">
                  <a:solidFill>
                    <a:schemeClr val="bg1"/>
                  </a:solidFill>
                  <a:latin typeface="Times New Roman" pitchFamily="18" charset="0"/>
                </a:rPr>
                <a:t>Not </a:t>
              </a:r>
            </a:p>
            <a:p>
              <a:pPr algn="ctr" eaLnBrk="1" hangingPunct="1">
                <a:spcBef>
                  <a:spcPct val="0"/>
                </a:spcBef>
                <a:buClrTx/>
                <a:buSzTx/>
                <a:buFontTx/>
                <a:buNone/>
              </a:pPr>
              <a:r>
                <a:rPr lang="en-US" altLang="en-US" sz="2400" b="0" dirty="0">
                  <a:solidFill>
                    <a:schemeClr val="bg1"/>
                  </a:solidFill>
                  <a:latin typeface="Times New Roman" pitchFamily="18" charset="0"/>
                </a:rPr>
                <a:t>accessing </a:t>
              </a:r>
            </a:p>
            <a:p>
              <a:pPr algn="ctr" eaLnBrk="1" hangingPunct="1">
                <a:spcBef>
                  <a:spcPct val="0"/>
                </a:spcBef>
                <a:buClrTx/>
                <a:buSzTx/>
                <a:buFontTx/>
                <a:buNone/>
              </a:pPr>
              <a:r>
                <a:rPr lang="en-US" altLang="en-US" sz="2400" b="0" dirty="0">
                  <a:solidFill>
                    <a:schemeClr val="bg1"/>
                  </a:solidFill>
                  <a:latin typeface="Times New Roman" pitchFamily="18" charset="0"/>
                </a:rPr>
                <a:t>Corruption</a:t>
              </a:r>
            </a:p>
            <a:p>
              <a:pPr algn="ctr" eaLnBrk="1" hangingPunct="1">
                <a:spcBef>
                  <a:spcPct val="0"/>
                </a:spcBef>
                <a:buClrTx/>
                <a:buSzTx/>
                <a:buFontTx/>
                <a:buNone/>
              </a:pPr>
              <a:r>
                <a:rPr lang="en-US" altLang="en-US" sz="2400" b="0" dirty="0">
                  <a:solidFill>
                    <a:schemeClr val="bg1"/>
                  </a:solidFill>
                  <a:latin typeface="Times New Roman" pitchFamily="18" charset="0"/>
                </a:rPr>
                <a:t>Risk</a:t>
              </a:r>
              <a:endParaRPr lang="lt-LT" altLang="en-US" sz="2400" b="0" dirty="0">
                <a:solidFill>
                  <a:schemeClr val="bg1"/>
                </a:solidFill>
                <a:latin typeface="Times New Roman" pitchFamily="18" charset="0"/>
              </a:endParaRPr>
            </a:p>
          </p:txBody>
        </p:sp>
        <p:sp>
          <p:nvSpPr>
            <p:cNvPr id="15369" name="AutoShape 10"/>
            <p:cNvSpPr>
              <a:spLocks noChangeArrowheads="1"/>
            </p:cNvSpPr>
            <p:nvPr/>
          </p:nvSpPr>
          <p:spPr bwMode="auto">
            <a:xfrm>
              <a:off x="240" y="3600"/>
              <a:ext cx="1392" cy="912"/>
            </a:xfrm>
            <a:prstGeom prst="rightArrowCallout">
              <a:avLst>
                <a:gd name="adj1" fmla="val 25000"/>
                <a:gd name="adj2" fmla="val 25000"/>
                <a:gd name="adj3" fmla="val 25439"/>
                <a:gd name="adj4" fmla="val 76130"/>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GB" altLang="en-US" sz="2400" b="0" dirty="0">
                  <a:solidFill>
                    <a:schemeClr val="bg1"/>
                  </a:solidFill>
                  <a:latin typeface="Times New Roman" pitchFamily="18" charset="0"/>
                </a:rPr>
                <a:t>Exercising </a:t>
              </a:r>
            </a:p>
            <a:p>
              <a:pPr algn="ctr" eaLnBrk="1" hangingPunct="1">
                <a:spcBef>
                  <a:spcPct val="0"/>
                </a:spcBef>
                <a:buClrTx/>
                <a:buSzTx/>
                <a:buFontTx/>
                <a:buNone/>
              </a:pPr>
              <a:r>
                <a:rPr lang="en-GB" altLang="en-US" sz="2400" b="0" dirty="0">
                  <a:solidFill>
                    <a:schemeClr val="bg1"/>
                  </a:solidFill>
                  <a:latin typeface="Times New Roman" pitchFamily="18" charset="0"/>
                </a:rPr>
                <a:t>Corruption</a:t>
              </a:r>
            </a:p>
            <a:p>
              <a:pPr algn="ctr" eaLnBrk="1" hangingPunct="1">
                <a:spcBef>
                  <a:spcPct val="0"/>
                </a:spcBef>
                <a:buClrTx/>
                <a:buSzTx/>
                <a:buFontTx/>
                <a:buNone/>
              </a:pPr>
              <a:r>
                <a:rPr lang="en-GB" altLang="en-US" sz="2400" b="0" dirty="0">
                  <a:solidFill>
                    <a:schemeClr val="bg1"/>
                  </a:solidFill>
                  <a:latin typeface="Times New Roman" pitchFamily="18" charset="0"/>
                </a:rPr>
                <a:t>Risk</a:t>
              </a:r>
            </a:p>
          </p:txBody>
        </p:sp>
        <p:sp>
          <p:nvSpPr>
            <p:cNvPr id="15370" name="AutoShape 11"/>
            <p:cNvSpPr>
              <a:spLocks noChangeArrowheads="1"/>
            </p:cNvSpPr>
            <p:nvPr/>
          </p:nvSpPr>
          <p:spPr bwMode="auto">
            <a:xfrm>
              <a:off x="1632" y="3216"/>
              <a:ext cx="1536" cy="1824"/>
            </a:xfrm>
            <a:prstGeom prst="upDownArrowCallout">
              <a:avLst>
                <a:gd name="adj1" fmla="val 25000"/>
                <a:gd name="adj2" fmla="val 25000"/>
                <a:gd name="adj3" fmla="val 14844"/>
                <a:gd name="adj4" fmla="val 65500"/>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US" altLang="en-US" sz="2400" b="0" dirty="0">
                  <a:solidFill>
                    <a:schemeClr val="bg1"/>
                  </a:solidFill>
                  <a:latin typeface="Times New Roman" pitchFamily="18" charset="0"/>
                </a:rPr>
                <a:t>Providing the</a:t>
              </a:r>
            </a:p>
            <a:p>
              <a:pPr algn="ctr" eaLnBrk="1" hangingPunct="1">
                <a:spcBef>
                  <a:spcPct val="0"/>
                </a:spcBef>
                <a:buClrTx/>
                <a:buSzTx/>
                <a:buFontTx/>
                <a:buNone/>
              </a:pPr>
              <a:r>
                <a:rPr lang="en-US" altLang="en-US" sz="2400" b="0" dirty="0">
                  <a:solidFill>
                    <a:schemeClr val="bg1"/>
                  </a:solidFill>
                  <a:latin typeface="Times New Roman" pitchFamily="18" charset="0"/>
                </a:rPr>
                <a:t>Motivated </a:t>
              </a:r>
            </a:p>
            <a:p>
              <a:pPr algn="ctr" eaLnBrk="1" hangingPunct="1">
                <a:spcBef>
                  <a:spcPct val="0"/>
                </a:spcBef>
                <a:buClrTx/>
                <a:buSzTx/>
                <a:buFontTx/>
                <a:buNone/>
              </a:pPr>
              <a:r>
                <a:rPr lang="en-US" altLang="en-US" sz="2400" b="0" dirty="0">
                  <a:solidFill>
                    <a:schemeClr val="bg1"/>
                  </a:solidFill>
                  <a:latin typeface="Times New Roman" pitchFamily="18" charset="0"/>
                </a:rPr>
                <a:t>And Proofed</a:t>
              </a:r>
            </a:p>
            <a:p>
              <a:pPr algn="ctr" eaLnBrk="1" hangingPunct="1">
                <a:spcBef>
                  <a:spcPct val="0"/>
                </a:spcBef>
                <a:buClrTx/>
                <a:buSzTx/>
                <a:buFontTx/>
                <a:buNone/>
              </a:pPr>
              <a:r>
                <a:rPr lang="en-US" altLang="en-US" sz="2400" b="0" dirty="0">
                  <a:solidFill>
                    <a:schemeClr val="bg1"/>
                  </a:solidFill>
                  <a:latin typeface="Times New Roman" pitchFamily="18" charset="0"/>
                </a:rPr>
                <a:t>Conclusion</a:t>
              </a:r>
              <a:endParaRPr lang="en-GB" altLang="en-US" sz="2400" b="0" dirty="0">
                <a:solidFill>
                  <a:schemeClr val="bg1"/>
                </a:solidFill>
                <a:latin typeface="Times New Roman" pitchFamily="18" charset="0"/>
              </a:endParaRPr>
            </a:p>
          </p:txBody>
        </p:sp>
        <p:sp>
          <p:nvSpPr>
            <p:cNvPr id="15371" name="Rectangle 12"/>
            <p:cNvSpPr>
              <a:spLocks noChangeArrowheads="1"/>
            </p:cNvSpPr>
            <p:nvPr/>
          </p:nvSpPr>
          <p:spPr bwMode="auto">
            <a:xfrm>
              <a:off x="1488" y="5040"/>
              <a:ext cx="2640" cy="52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SzTx/>
                <a:buFontTx/>
                <a:buNone/>
              </a:pPr>
              <a:r>
                <a:rPr lang="en-US" altLang="en-US" sz="2400" b="0" dirty="0">
                  <a:solidFill>
                    <a:schemeClr val="bg1"/>
                  </a:solidFill>
                  <a:latin typeface="Times New Roman" pitchFamily="18" charset="0"/>
                </a:rPr>
                <a:t>Performing the monitoring </a:t>
              </a:r>
            </a:p>
            <a:p>
              <a:pPr algn="ctr" eaLnBrk="1" hangingPunct="1">
                <a:spcBef>
                  <a:spcPct val="0"/>
                </a:spcBef>
                <a:buClrTx/>
                <a:buSzTx/>
                <a:buFontTx/>
                <a:buNone/>
              </a:pPr>
              <a:r>
                <a:rPr lang="en-US" altLang="en-US" sz="2400" b="0" dirty="0">
                  <a:solidFill>
                    <a:schemeClr val="bg1"/>
                  </a:solidFill>
                  <a:latin typeface="Times New Roman" pitchFamily="18" charset="0"/>
                </a:rPr>
                <a:t>of implementation</a:t>
              </a:r>
              <a:endParaRPr lang="en-GB" altLang="en-US" sz="2400" b="0" dirty="0">
                <a:solidFill>
                  <a:schemeClr val="bg1"/>
                </a:solidFill>
                <a:latin typeface="Times New Roman" pitchFamily="18" charset="0"/>
              </a:endParaRPr>
            </a:p>
          </p:txBody>
        </p:sp>
      </p:grpSp>
    </p:spTree>
    <p:extLst>
      <p:ext uri="{BB962C8B-B14F-4D97-AF65-F5344CB8AC3E}">
        <p14:creationId xmlns:p14="http://schemas.microsoft.com/office/powerpoint/2010/main" val="254553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7"/>
          <p:cNvSpPr>
            <a:spLocks noGrp="1" noChangeArrowheads="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GB" sz="3200" dirty="0" smtClean="0">
                <a:solidFill>
                  <a:srgbClr val="C00000"/>
                </a:solidFill>
              </a:rPr>
              <a:t>DIAGNOSIS : </a:t>
            </a:r>
            <a:r>
              <a:rPr lang="en-GB" sz="3200" dirty="0" smtClean="0"/>
              <a:t>Understanding </a:t>
            </a:r>
            <a:r>
              <a:rPr lang="en-GB" sz="3200" dirty="0"/>
              <a:t>the drivers of corruption and the blockages to reform </a:t>
            </a:r>
            <a:r>
              <a:rPr lang="en-GB" sz="3200" dirty="0">
                <a:solidFill>
                  <a:srgbClr val="C00000"/>
                </a:solidFill>
              </a:rPr>
              <a:t>“COSTS” </a:t>
            </a:r>
            <a:r>
              <a:rPr lang="en-GB" sz="3200" dirty="0"/>
              <a:t>: Understanding the impact of corruption, e.g. on marginalised groups, on business, on social service delivery</a:t>
            </a:r>
            <a:endParaRPr lang="en-GB" sz="3200" dirty="0">
              <a:solidFill>
                <a:srgbClr val="C00000"/>
              </a:solidFill>
            </a:endParaRPr>
          </a:p>
          <a:p>
            <a:pPr marL="365760" indent="-256032" eaLnBrk="1" fontAlgn="auto" hangingPunct="1">
              <a:spcAft>
                <a:spcPts val="0"/>
              </a:spcAft>
              <a:buFont typeface="Wingdings 3"/>
              <a:buChar char=""/>
              <a:defRPr/>
            </a:pPr>
            <a:r>
              <a:rPr lang="en-GB" sz="3200" dirty="0">
                <a:solidFill>
                  <a:srgbClr val="C00000"/>
                </a:solidFill>
              </a:rPr>
              <a:t>CAPACITY BUILDING: </a:t>
            </a:r>
            <a:r>
              <a:rPr lang="en-GB" sz="3200" dirty="0"/>
              <a:t>Identifying capacity gaps and elimination</a:t>
            </a:r>
          </a:p>
          <a:p>
            <a:pPr marL="365760" indent="-256032" eaLnBrk="1" fontAlgn="auto" hangingPunct="1">
              <a:spcAft>
                <a:spcPts val="0"/>
              </a:spcAft>
              <a:buFont typeface="Wingdings 3"/>
              <a:buChar char=""/>
              <a:defRPr/>
            </a:pPr>
            <a:endParaRPr lang="en-GB" sz="3200" dirty="0" smtClean="0"/>
          </a:p>
          <a:p>
            <a:pPr marL="365760" indent="-256032" eaLnBrk="1" fontAlgn="auto" hangingPunct="1">
              <a:spcAft>
                <a:spcPts val="0"/>
              </a:spcAft>
              <a:buFont typeface="Wingdings 3"/>
              <a:buChar char=""/>
              <a:defRPr/>
            </a:pPr>
            <a:r>
              <a:rPr lang="en-GB" sz="3200" dirty="0" smtClean="0">
                <a:solidFill>
                  <a:srgbClr val="C00000"/>
                </a:solidFill>
              </a:rPr>
              <a:t>MONITORING: </a:t>
            </a:r>
            <a:r>
              <a:rPr lang="en-GB" sz="3200" dirty="0" smtClean="0"/>
              <a:t>Assessing </a:t>
            </a:r>
            <a:r>
              <a:rPr lang="en-GB" sz="3200" dirty="0"/>
              <a:t>the effectiveness of anti-corruption </a:t>
            </a:r>
            <a:r>
              <a:rPr lang="en-GB" sz="3200" dirty="0" smtClean="0"/>
              <a:t>mechanisms (i.e. UNCAC)</a:t>
            </a:r>
          </a:p>
        </p:txBody>
      </p:sp>
      <p:sp>
        <p:nvSpPr>
          <p:cNvPr id="51206" name="Rectangle 6"/>
          <p:cNvSpPr>
            <a:spLocks noGrp="1" noChangeArrowheads="1"/>
          </p:cNvSpPr>
          <p:nvPr>
            <p:ph type="title"/>
          </p:nvPr>
        </p:nvSpPr>
        <p:spPr>
          <a:xfrm>
            <a:off x="149225" y="381000"/>
            <a:ext cx="8886825" cy="838200"/>
          </a:xfrm>
        </p:spPr>
        <p:txBody>
          <a:bodyPr/>
          <a:lstStyle/>
          <a:p>
            <a:pPr eaLnBrk="1" fontAlgn="auto" hangingPunct="1">
              <a:spcAft>
                <a:spcPts val="0"/>
              </a:spcAft>
              <a:defRPr/>
            </a:pPr>
            <a:r>
              <a:rPr lang="en-US" sz="3600" dirty="0"/>
              <a:t>What are national </a:t>
            </a:r>
            <a:r>
              <a:rPr lang="en-US" sz="3600" dirty="0" smtClean="0"/>
              <a:t>CRA used </a:t>
            </a:r>
            <a:r>
              <a:rPr lang="en-US" sz="3600" dirty="0"/>
              <a:t>for?</a:t>
            </a:r>
          </a:p>
        </p:txBody>
      </p:sp>
      <p:pic>
        <p:nvPicPr>
          <p:cNvPr id="12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547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75733" y="2581275"/>
            <a:ext cx="7772400" cy="1143000"/>
          </a:xfrm>
        </p:spPr>
        <p:txBody>
          <a:bodyPr rtlCol="0">
            <a:normAutofit fontScale="90000"/>
          </a:bodyPr>
          <a:lstStyle/>
          <a:p>
            <a:pPr eaLnBrk="1" fontAlgn="auto" hangingPunct="1">
              <a:spcAft>
                <a:spcPts val="0"/>
              </a:spcAft>
              <a:defRPr/>
            </a:pPr>
            <a:r>
              <a:rPr lang="en-US" sz="3200" b="1" dirty="0" smtClean="0"/>
              <a:t/>
            </a:r>
            <a:br>
              <a:rPr lang="en-US" sz="3200" b="1" dirty="0" smtClean="0"/>
            </a:br>
            <a:r>
              <a:rPr lang="en-US" sz="4900" b="1" dirty="0" smtClean="0">
                <a:solidFill>
                  <a:srgbClr val="C00000"/>
                </a:solidFill>
              </a:rPr>
              <a:t/>
            </a:r>
            <a:br>
              <a:rPr lang="en-US" sz="4900" b="1" dirty="0" smtClean="0">
                <a:solidFill>
                  <a:srgbClr val="C00000"/>
                </a:solidFill>
              </a:rPr>
            </a:br>
            <a:r>
              <a:rPr lang="en-US" sz="4900" b="1" dirty="0" smtClean="0">
                <a:solidFill>
                  <a:srgbClr val="C00000"/>
                </a:solidFill>
              </a:rPr>
              <a:t>PRACTICAL </a:t>
            </a:r>
            <a:br>
              <a:rPr lang="en-US" sz="4900" b="1" dirty="0" smtClean="0">
                <a:solidFill>
                  <a:srgbClr val="C00000"/>
                </a:solidFill>
              </a:rPr>
            </a:br>
            <a:r>
              <a:rPr lang="en-US" sz="4900" b="1" dirty="0" smtClean="0">
                <a:solidFill>
                  <a:srgbClr val="C00000"/>
                </a:solidFill>
              </a:rPr>
              <a:t>EXERCISE </a:t>
            </a:r>
            <a:r>
              <a:rPr lang="lt-LT" sz="4900" b="1" dirty="0" smtClean="0">
                <a:solidFill>
                  <a:srgbClr val="C00000"/>
                </a:solidFill>
              </a:rPr>
              <a:t/>
            </a:r>
            <a:br>
              <a:rPr lang="lt-LT" sz="4900" b="1" dirty="0" smtClean="0">
                <a:solidFill>
                  <a:srgbClr val="C00000"/>
                </a:solidFill>
              </a:rPr>
            </a:br>
            <a:endParaRPr lang="lt-LT" sz="4900" b="1" dirty="0" smtClean="0">
              <a:solidFill>
                <a:srgbClr val="C00000"/>
              </a:solidFill>
            </a:endParaRPr>
          </a:p>
        </p:txBody>
      </p:sp>
      <p:sp>
        <p:nvSpPr>
          <p:cNvPr id="16387" name="Rectangle 3"/>
          <p:cNvSpPr>
            <a:spLocks noGrp="1" noChangeArrowheads="1"/>
          </p:cNvSpPr>
          <p:nvPr>
            <p:ph idx="1"/>
          </p:nvPr>
        </p:nvSpPr>
        <p:spPr/>
        <p:txBody>
          <a:bodyPr/>
          <a:lstStyle/>
          <a:p>
            <a:pPr eaLnBrk="1" hangingPunct="1">
              <a:buFont typeface="Wingdings" pitchFamily="2" charset="2"/>
              <a:buNone/>
            </a:pPr>
            <a:r>
              <a:rPr lang="lt-LT" altLang="en-US" smtClean="0"/>
              <a:t> </a:t>
            </a:r>
          </a:p>
        </p:txBody>
      </p:sp>
      <p:sp>
        <p:nvSpPr>
          <p:cNvPr id="6" name="Slide Number Placeholder 5"/>
          <p:cNvSpPr>
            <a:spLocks noGrp="1"/>
          </p:cNvSpPr>
          <p:nvPr>
            <p:ph type="sldNum" sz="quarter" idx="12"/>
          </p:nvPr>
        </p:nvSpPr>
        <p:spPr/>
        <p:txBody>
          <a:bodyPr/>
          <a:lstStyle/>
          <a:p>
            <a:pPr>
              <a:defRPr/>
            </a:pPr>
            <a:fld id="{083AEBC8-8D68-400B-A520-B5F865706E3C}" type="slidenum">
              <a:rPr lang="en-US"/>
              <a:pPr>
                <a:defRPr/>
              </a:pPr>
              <a:t>40</a:t>
            </a:fld>
            <a:endParaRPr lang="en-US"/>
          </a:p>
        </p:txBody>
      </p:sp>
      <p:sp>
        <p:nvSpPr>
          <p:cNvPr id="46084" name="Rectangle 4"/>
          <p:cNvSpPr>
            <a:spLocks noChangeArrowheads="1"/>
          </p:cNvSpPr>
          <p:nvPr/>
        </p:nvSpPr>
        <p:spPr bwMode="auto">
          <a:xfrm>
            <a:off x="618067" y="2095500"/>
            <a:ext cx="7772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spcBef>
                <a:spcPct val="0"/>
              </a:spcBef>
              <a:buClrTx/>
              <a:buSzTx/>
              <a:buFontTx/>
              <a:buNone/>
              <a:defRPr/>
            </a:pPr>
            <a:endParaRPr lang="en-US" sz="2800" b="0" dirty="0">
              <a:effectLst>
                <a:outerShdw blurRad="38100" dist="38100" dir="2700000" algn="tl">
                  <a:srgbClr val="000000"/>
                </a:outerShdw>
              </a:effectLst>
              <a:latin typeface="Arial" charset="0"/>
            </a:endParaRPr>
          </a:p>
          <a:p>
            <a:pPr>
              <a:spcBef>
                <a:spcPct val="0"/>
              </a:spcBef>
              <a:buClrTx/>
              <a:buSzTx/>
              <a:buFontTx/>
              <a:buNone/>
              <a:defRPr/>
            </a:pPr>
            <a:r>
              <a:rPr lang="en-GB" sz="2800" b="0" dirty="0">
                <a:effectLst>
                  <a:outerShdw blurRad="38100" dist="38100" dir="2700000" algn="tl">
                    <a:srgbClr val="000000"/>
                  </a:outerShdw>
                </a:effectLst>
                <a:latin typeface="Arial" charset="0"/>
              </a:rPr>
              <a:t/>
            </a:r>
            <a:br>
              <a:rPr lang="en-GB" sz="2800" b="0" dirty="0">
                <a:effectLst>
                  <a:outerShdw blurRad="38100" dist="38100" dir="2700000" algn="tl">
                    <a:srgbClr val="000000"/>
                  </a:outerShdw>
                </a:effectLst>
                <a:latin typeface="Arial" charset="0"/>
              </a:rPr>
            </a:br>
            <a:endParaRPr lang="lt-LT" sz="2800" b="0" dirty="0">
              <a:effectLst>
                <a:outerShdw blurRad="38100" dist="38100" dir="2700000" algn="tl">
                  <a:srgbClr val="000000"/>
                </a:outerShdw>
              </a:effectLst>
              <a:latin typeface="Arial" charset="0"/>
            </a:endParaRP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1" y="95251"/>
            <a:ext cx="101980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160" y="195261"/>
            <a:ext cx="2125558" cy="75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14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9667" y="228600"/>
            <a:ext cx="7907867" cy="6315075"/>
          </a:xfrm>
        </p:spPr>
        <p:txBody>
          <a:bodyPr/>
          <a:lstStyle/>
          <a:p>
            <a:pPr algn="l" eaLnBrk="1" hangingPunct="1"/>
            <a:r>
              <a:rPr lang="en-GB" altLang="en-US" sz="2400" smtClean="0">
                <a:solidFill>
                  <a:schemeClr val="tx2"/>
                </a:solidFill>
              </a:rPr>
              <a:t>The </a:t>
            </a:r>
            <a:r>
              <a:rPr lang="en-GB" altLang="en-US" sz="2400" u="sng" smtClean="0">
                <a:solidFill>
                  <a:schemeClr val="tx2"/>
                </a:solidFill>
              </a:rPr>
              <a:t>probability of corruption </a:t>
            </a:r>
            <a:r>
              <a:rPr lang="en-GB" altLang="en-US" sz="2400" smtClean="0">
                <a:solidFill>
                  <a:schemeClr val="tx2"/>
                </a:solidFill>
              </a:rPr>
              <a:t>determined if in  the area of activities recognized  high corruption probability as  meets one of the following </a:t>
            </a:r>
            <a:r>
              <a:rPr lang="en-GB" altLang="en-US" sz="2400" b="1" smtClean="0">
                <a:solidFill>
                  <a:schemeClr val="tx2"/>
                </a:solidFill>
              </a:rPr>
              <a:t>criteria: </a:t>
            </a:r>
            <a:r>
              <a:rPr lang="lt-LT" altLang="en-US" sz="2400" smtClean="0"/>
              <a:t/>
            </a:r>
            <a:br>
              <a:rPr lang="lt-LT" altLang="en-US" sz="2400" smtClean="0"/>
            </a:br>
            <a:r>
              <a:rPr lang="lt-LT" altLang="en-US" sz="2400" smtClean="0"/>
              <a:t/>
            </a:r>
            <a:br>
              <a:rPr lang="lt-LT" altLang="en-US" sz="2400" smtClean="0"/>
            </a:br>
            <a:r>
              <a:rPr lang="lt-LT" altLang="en-US" sz="2400" b="1" smtClean="0"/>
              <a:t>1. </a:t>
            </a:r>
            <a:r>
              <a:rPr lang="en-GB" altLang="en-US" sz="2400" b="1" smtClean="0">
                <a:solidFill>
                  <a:schemeClr val="tx2"/>
                </a:solidFill>
              </a:rPr>
              <a:t>Commitment of corruption-related acts. </a:t>
            </a:r>
            <a:r>
              <a:rPr lang="lt-LT" altLang="en-US" sz="2400" smtClean="0"/>
              <a:t/>
            </a:r>
            <a:br>
              <a:rPr lang="lt-LT" altLang="en-US" sz="2400" smtClean="0"/>
            </a:br>
            <a:r>
              <a:rPr lang="lt-LT" altLang="en-US" sz="2400" smtClean="0"/>
              <a:t/>
            </a:r>
            <a:br>
              <a:rPr lang="lt-LT" altLang="en-US" sz="2400" smtClean="0"/>
            </a:br>
            <a:r>
              <a:rPr lang="lt-LT" altLang="en-US" sz="2400" b="1" smtClean="0"/>
              <a:t>2. </a:t>
            </a:r>
            <a:r>
              <a:rPr lang="en-GB" altLang="en-US" sz="2400" b="1" smtClean="0">
                <a:solidFill>
                  <a:schemeClr val="tx2"/>
                </a:solidFill>
              </a:rPr>
              <a:t>Commitment of corruption-related acts. </a:t>
            </a:r>
            <a:r>
              <a:rPr lang="lt-LT" altLang="en-US" sz="2400" smtClean="0"/>
              <a:t>; </a:t>
            </a:r>
            <a:br>
              <a:rPr lang="lt-LT" altLang="en-US" sz="2400" smtClean="0"/>
            </a:br>
            <a:r>
              <a:rPr lang="lt-LT" altLang="en-US" sz="2400" smtClean="0"/>
              <a:t/>
            </a:r>
            <a:br>
              <a:rPr lang="lt-LT" altLang="en-US" sz="2400" smtClean="0"/>
            </a:br>
            <a:r>
              <a:rPr lang="lt-LT" altLang="en-US" sz="2400" b="1" smtClean="0"/>
              <a:t>3. </a:t>
            </a:r>
            <a:r>
              <a:rPr lang="en-GB" altLang="en-US" sz="2400" b="1" smtClean="0">
                <a:solidFill>
                  <a:schemeClr val="tx2"/>
                </a:solidFill>
              </a:rPr>
              <a:t>The functions and tasks of individual civil servants, the work and decision-making procedure as well as responsibilities are not properly defined. </a:t>
            </a:r>
            <a:r>
              <a:rPr lang="lt-LT" altLang="en-US" sz="2400" smtClean="0"/>
              <a:t/>
            </a:r>
            <a:br>
              <a:rPr lang="lt-LT" altLang="en-US" sz="2400" smtClean="0"/>
            </a:br>
            <a:endParaRPr lang="lt-LT" altLang="en-US" sz="2400" smtClean="0"/>
          </a:p>
        </p:txBody>
      </p:sp>
      <p:sp>
        <p:nvSpPr>
          <p:cNvPr id="17411" name="Rectangle 3"/>
          <p:cNvSpPr>
            <a:spLocks noGrp="1" noChangeArrowheads="1"/>
          </p:cNvSpPr>
          <p:nvPr>
            <p:ph idx="1"/>
          </p:nvPr>
        </p:nvSpPr>
        <p:spPr>
          <a:xfrm>
            <a:off x="1219200" y="4867275"/>
            <a:ext cx="7924800" cy="1704975"/>
          </a:xfrm>
        </p:spPr>
        <p:txBody>
          <a:bodyPr/>
          <a:lstStyle/>
          <a:p>
            <a:pPr eaLnBrk="1" hangingPunct="1">
              <a:lnSpc>
                <a:spcPct val="90000"/>
              </a:lnSpc>
              <a:buFont typeface="Wingdings" pitchFamily="2" charset="2"/>
              <a:buNone/>
            </a:pPr>
            <a:r>
              <a:rPr lang="lt-LT" altLang="en-US" sz="2400" smtClean="0">
                <a:solidFill>
                  <a:schemeClr val="tx2"/>
                </a:solidFill>
              </a:rPr>
              <a:t>    </a:t>
            </a:r>
          </a:p>
        </p:txBody>
      </p:sp>
      <p:sp>
        <p:nvSpPr>
          <p:cNvPr id="5" name="Slide Number Placeholder 5"/>
          <p:cNvSpPr>
            <a:spLocks noGrp="1"/>
          </p:cNvSpPr>
          <p:nvPr>
            <p:ph type="sldNum" sz="quarter" idx="12"/>
          </p:nvPr>
        </p:nvSpPr>
        <p:spPr/>
        <p:txBody>
          <a:bodyPr/>
          <a:lstStyle/>
          <a:p>
            <a:pPr>
              <a:defRPr/>
            </a:pPr>
            <a:fld id="{A9512F61-63AF-490F-8905-19116C4ADDE5}" type="slidenum">
              <a:rPr lang="en-US"/>
              <a:pPr>
                <a:defRPr/>
              </a:pPr>
              <a:t>41</a:t>
            </a:fld>
            <a:endParaRPr lang="en-US"/>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320" y="95250"/>
            <a:ext cx="2115398" cy="6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98932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40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58284" y="925116"/>
            <a:ext cx="7772400" cy="5175647"/>
          </a:xfrm>
        </p:spPr>
        <p:txBody>
          <a:bodyPr rtlCol="0">
            <a:noAutofit/>
          </a:bodyPr>
          <a:lstStyle/>
          <a:p>
            <a:pPr lvl="1" algn="l" eaLnBrk="1" fontAlgn="auto" hangingPunct="1">
              <a:spcBef>
                <a:spcPts val="0"/>
              </a:spcBef>
              <a:spcAft>
                <a:spcPts val="0"/>
              </a:spcAft>
              <a:defRPr/>
            </a:pPr>
            <a:r>
              <a:rPr lang="lt-LT" sz="2800" b="1" dirty="0">
                <a:solidFill>
                  <a:schemeClr val="tx2">
                    <a:lumMod val="75000"/>
                  </a:schemeClr>
                </a:solidFill>
                <a:latin typeface="+mn-lt"/>
              </a:rPr>
              <a:t>4. </a:t>
            </a:r>
            <a:r>
              <a:rPr lang="en-GB" sz="2800" b="1" dirty="0">
                <a:solidFill>
                  <a:schemeClr val="tx2">
                    <a:lumMod val="75000"/>
                  </a:schemeClr>
                </a:solidFill>
                <a:latin typeface="+mn-lt"/>
                <a:ea typeface="+mj-ea"/>
                <a:cs typeface="+mj-cs"/>
              </a:rPr>
              <a:t>The activities relate to granting or restricting permissions, concessions and other additional rights. </a:t>
            </a:r>
            <a:r>
              <a:rPr lang="lt-LT" sz="2800" dirty="0">
                <a:solidFill>
                  <a:schemeClr val="tx2">
                    <a:lumMod val="75000"/>
                  </a:schemeClr>
                </a:solidFill>
                <a:latin typeface="+mn-lt"/>
              </a:rPr>
              <a:t/>
            </a:r>
            <a:br>
              <a:rPr lang="lt-LT" sz="2800" dirty="0">
                <a:solidFill>
                  <a:schemeClr val="tx2">
                    <a:lumMod val="75000"/>
                  </a:schemeClr>
                </a:solidFill>
                <a:latin typeface="+mn-lt"/>
              </a:rPr>
            </a:br>
            <a:r>
              <a:rPr lang="lt-LT" sz="2800" dirty="0">
                <a:solidFill>
                  <a:schemeClr val="tx2">
                    <a:lumMod val="75000"/>
                  </a:schemeClr>
                </a:solidFill>
                <a:latin typeface="+mn-lt"/>
              </a:rPr>
              <a:t/>
            </a:r>
            <a:br>
              <a:rPr lang="lt-LT" sz="2800" dirty="0">
                <a:solidFill>
                  <a:schemeClr val="tx2">
                    <a:lumMod val="75000"/>
                  </a:schemeClr>
                </a:solidFill>
                <a:latin typeface="+mn-lt"/>
              </a:rPr>
            </a:br>
            <a:r>
              <a:rPr lang="lt-LT" sz="2800" b="1" dirty="0">
                <a:solidFill>
                  <a:schemeClr val="tx2">
                    <a:lumMod val="75000"/>
                  </a:schemeClr>
                </a:solidFill>
                <a:latin typeface="+mn-lt"/>
              </a:rPr>
              <a:t>5. </a:t>
            </a:r>
            <a:r>
              <a:rPr lang="en-GB" sz="2800" b="1" dirty="0">
                <a:solidFill>
                  <a:schemeClr val="tx2">
                    <a:lumMod val="75000"/>
                  </a:schemeClr>
                </a:solidFill>
                <a:latin typeface="+mn-lt"/>
                <a:ea typeface="+mj-ea"/>
                <a:cs typeface="+mj-cs"/>
              </a:rPr>
              <a:t>Decisions not requiring approval from other state or municipal institutions are adopted. </a:t>
            </a:r>
            <a:r>
              <a:rPr lang="lt-LT" sz="2800" dirty="0">
                <a:solidFill>
                  <a:schemeClr val="tx2">
                    <a:lumMod val="75000"/>
                  </a:schemeClr>
                </a:solidFill>
                <a:latin typeface="+mn-lt"/>
              </a:rPr>
              <a:t>;</a:t>
            </a:r>
            <a:br>
              <a:rPr lang="lt-LT" sz="2800" dirty="0">
                <a:solidFill>
                  <a:schemeClr val="tx2">
                    <a:lumMod val="75000"/>
                  </a:schemeClr>
                </a:solidFill>
                <a:latin typeface="+mn-lt"/>
              </a:rPr>
            </a:br>
            <a:r>
              <a:rPr lang="lt-LT" sz="2800" dirty="0">
                <a:solidFill>
                  <a:schemeClr val="tx2">
                    <a:lumMod val="75000"/>
                  </a:schemeClr>
                </a:solidFill>
                <a:latin typeface="+mn-lt"/>
              </a:rPr>
              <a:t/>
            </a:r>
            <a:br>
              <a:rPr lang="lt-LT" sz="2800" dirty="0">
                <a:solidFill>
                  <a:schemeClr val="tx2">
                    <a:lumMod val="75000"/>
                  </a:schemeClr>
                </a:solidFill>
                <a:latin typeface="+mn-lt"/>
              </a:rPr>
            </a:br>
            <a:r>
              <a:rPr lang="lt-LT" sz="2800" b="1" dirty="0">
                <a:solidFill>
                  <a:schemeClr val="tx2">
                    <a:lumMod val="75000"/>
                  </a:schemeClr>
                </a:solidFill>
                <a:latin typeface="+mn-lt"/>
              </a:rPr>
              <a:t>6. </a:t>
            </a:r>
            <a:r>
              <a:rPr lang="en-US" sz="2800" b="1" dirty="0">
                <a:solidFill>
                  <a:schemeClr val="tx2">
                    <a:lumMod val="75000"/>
                  </a:schemeClr>
                </a:solidFill>
                <a:latin typeface="+mn-lt"/>
              </a:rPr>
              <a:t>there is access to the information classified as a state or professional secret;</a:t>
            </a:r>
            <a:r>
              <a:rPr lang="lt-LT" sz="2800" b="1" dirty="0">
                <a:solidFill>
                  <a:schemeClr val="tx2">
                    <a:lumMod val="75000"/>
                  </a:schemeClr>
                </a:solidFill>
              </a:rPr>
              <a:t> </a:t>
            </a:r>
            <a:r>
              <a:rPr lang="en-US" sz="2800" b="1" dirty="0">
                <a:solidFill>
                  <a:schemeClr val="tx2">
                    <a:lumMod val="75000"/>
                  </a:schemeClr>
                </a:solidFill>
              </a:rPr>
              <a:t/>
            </a:r>
            <a:br>
              <a:rPr lang="en-US" sz="2800" b="1" dirty="0">
                <a:solidFill>
                  <a:schemeClr val="tx2">
                    <a:lumMod val="75000"/>
                  </a:schemeClr>
                </a:solidFill>
              </a:rPr>
            </a:br>
            <a:r>
              <a:rPr lang="lt-LT" sz="2800" dirty="0">
                <a:solidFill>
                  <a:schemeClr val="tx2">
                    <a:lumMod val="75000"/>
                  </a:schemeClr>
                </a:solidFill>
                <a:latin typeface="+mn-lt"/>
              </a:rPr>
              <a:t/>
            </a:r>
            <a:br>
              <a:rPr lang="lt-LT" sz="2800" dirty="0">
                <a:solidFill>
                  <a:schemeClr val="tx2">
                    <a:lumMod val="75000"/>
                  </a:schemeClr>
                </a:solidFill>
                <a:latin typeface="+mn-lt"/>
              </a:rPr>
            </a:br>
            <a:r>
              <a:rPr lang="lt-LT" sz="2800" b="1" dirty="0">
                <a:solidFill>
                  <a:schemeClr val="tx2">
                    <a:lumMod val="75000"/>
                  </a:schemeClr>
                </a:solidFill>
                <a:latin typeface="+mn-lt"/>
              </a:rPr>
              <a:t>7. </a:t>
            </a:r>
            <a:r>
              <a:rPr lang="en-GB" sz="2800" b="1" dirty="0">
                <a:solidFill>
                  <a:schemeClr val="tx2">
                    <a:lumMod val="75000"/>
                  </a:schemeClr>
                </a:solidFill>
                <a:latin typeface="+mn-lt"/>
                <a:ea typeface="+mj-ea"/>
                <a:cs typeface="+mj-cs"/>
              </a:rPr>
              <a:t>Earlier corruption risk analysis disclosed shortcomings of the activities. </a:t>
            </a:r>
            <a:endParaRPr lang="lt-LT" sz="2800" dirty="0">
              <a:solidFill>
                <a:schemeClr val="tx2">
                  <a:lumMod val="75000"/>
                </a:schemeClr>
              </a:solidFill>
              <a:latin typeface="+mn-lt"/>
            </a:endParaRPr>
          </a:p>
        </p:txBody>
      </p:sp>
      <p:sp>
        <p:nvSpPr>
          <p:cNvPr id="18435" name="Rectangle 4"/>
          <p:cNvSpPr>
            <a:spLocks noGrp="1" noChangeArrowheads="1"/>
          </p:cNvSpPr>
          <p:nvPr>
            <p:ph idx="1"/>
          </p:nvPr>
        </p:nvSpPr>
        <p:spPr>
          <a:xfrm flipH="1">
            <a:off x="9144000" y="5057775"/>
            <a:ext cx="177800" cy="1485900"/>
          </a:xfrm>
        </p:spPr>
        <p:txBody>
          <a:bodyPr/>
          <a:lstStyle/>
          <a:p>
            <a:pPr eaLnBrk="1" hangingPunct="1">
              <a:lnSpc>
                <a:spcPct val="80000"/>
              </a:lnSpc>
              <a:buFont typeface="Wingdings" pitchFamily="2" charset="2"/>
              <a:buNone/>
            </a:pPr>
            <a:r>
              <a:rPr lang="lt-LT" altLang="en-US" sz="2400" smtClean="0"/>
              <a:t>   </a:t>
            </a:r>
            <a:endParaRPr lang="lt-LT" altLang="en-US" sz="2400" smtClean="0">
              <a:solidFill>
                <a:schemeClr val="tx2"/>
              </a:solidFill>
            </a:endParaRPr>
          </a:p>
        </p:txBody>
      </p:sp>
      <p:sp>
        <p:nvSpPr>
          <p:cNvPr id="5" name="Slide Number Placeholder 5"/>
          <p:cNvSpPr>
            <a:spLocks noGrp="1"/>
          </p:cNvSpPr>
          <p:nvPr>
            <p:ph type="sldNum" sz="quarter" idx="12"/>
          </p:nvPr>
        </p:nvSpPr>
        <p:spPr/>
        <p:txBody>
          <a:bodyPr/>
          <a:lstStyle/>
          <a:p>
            <a:pPr>
              <a:defRPr/>
            </a:pPr>
            <a:fld id="{EF895526-7912-4E9D-934E-22985BE55F53}" type="slidenum">
              <a:rPr lang="en-US"/>
              <a:pPr>
                <a:defRPr/>
              </a:pPr>
              <a:t>42</a:t>
            </a:fld>
            <a:endParaRPr lang="en-US"/>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60" y="95250"/>
            <a:ext cx="2023958" cy="6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90804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9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00050"/>
            <a:ext cx="7840133" cy="5695950"/>
          </a:xfrm>
        </p:spPr>
        <p:txBody>
          <a:bodyPr rtlCol="0">
            <a:normAutofit fontScale="90000"/>
          </a:bodyPr>
          <a:lstStyle/>
          <a:p>
            <a:pPr algn="l" eaLnBrk="1" fontAlgn="auto" hangingPunct="1">
              <a:spcAft>
                <a:spcPts val="0"/>
              </a:spcAft>
              <a:defRPr/>
            </a:pPr>
            <a:r>
              <a:rPr lang="lt-LT" sz="2800" b="1" dirty="0" smtClean="0"/>
              <a:t>	</a:t>
            </a:r>
            <a:r>
              <a:rPr lang="lt-LT" sz="4000" dirty="0" smtClean="0"/>
              <a:t/>
            </a:r>
            <a:br>
              <a:rPr lang="lt-LT" sz="4000" dirty="0" smtClean="0"/>
            </a:br>
            <a:r>
              <a:rPr lang="lt-LT" sz="2400" dirty="0" smtClean="0"/>
              <a:t/>
            </a:r>
            <a:br>
              <a:rPr lang="lt-LT" sz="2400" dirty="0" smtClean="0"/>
            </a:br>
            <a:r>
              <a:rPr lang="lt-LT" sz="2400" dirty="0" smtClean="0"/>
              <a:t>		</a:t>
            </a:r>
            <a:r>
              <a:rPr lang="lt-LT" sz="2400" i="1" dirty="0" smtClean="0"/>
              <a:t>(1 </a:t>
            </a:r>
            <a:r>
              <a:rPr lang="en-US" sz="2400" i="1" dirty="0" smtClean="0"/>
              <a:t>ANNEX) </a:t>
            </a:r>
            <a:r>
              <a:rPr lang="lt-LT" sz="2400" i="1" dirty="0" smtClean="0"/>
              <a:t/>
            </a:r>
            <a:br>
              <a:rPr lang="lt-LT" sz="2400" i="1" dirty="0" smtClean="0"/>
            </a:br>
            <a:r>
              <a:rPr lang="lt-LT" sz="2400" dirty="0" smtClean="0"/>
              <a:t/>
            </a:r>
            <a:br>
              <a:rPr lang="lt-LT" sz="2400" dirty="0" smtClean="0"/>
            </a:br>
            <a:r>
              <a:rPr lang="lt-LT" sz="2400" b="1" dirty="0" smtClean="0">
                <a:cs typeface="Times New Roman" pitchFamily="18" charset="0"/>
              </a:rPr>
              <a:t>6. </a:t>
            </a:r>
            <a:r>
              <a:rPr lang="lt-LT" sz="2400" b="1" dirty="0" smtClean="0">
                <a:solidFill>
                  <a:srgbClr val="FFFF03"/>
                </a:solidFill>
              </a:rPr>
              <a:t>. </a:t>
            </a:r>
            <a:r>
              <a:rPr lang="en-US" sz="2400" b="1" dirty="0" smtClean="0"/>
              <a:t>there is access to the information classified as a state or professional secret;</a:t>
            </a:r>
            <a:br>
              <a:rPr lang="en-US" sz="2400" b="1" dirty="0" smtClean="0"/>
            </a:br>
            <a:r>
              <a:rPr lang="en-US" sz="2400" b="1" dirty="0" smtClean="0"/>
              <a:t/>
            </a:r>
            <a:br>
              <a:rPr lang="en-US" sz="2400" b="1" dirty="0" smtClean="0"/>
            </a:br>
            <a:r>
              <a:rPr lang="en-GB" sz="2400" b="1" dirty="0" smtClean="0">
                <a:solidFill>
                  <a:schemeClr val="tx2"/>
                </a:solidFill>
              </a:rPr>
              <a:t>6.1. (A) Activities</a:t>
            </a:r>
            <a:br>
              <a:rPr lang="en-GB" sz="2400" b="1" dirty="0" smtClean="0">
                <a:solidFill>
                  <a:schemeClr val="tx2"/>
                </a:solidFill>
              </a:rPr>
            </a:br>
            <a:r>
              <a:rPr lang="lt-LT" sz="2400" dirty="0" smtClean="0">
                <a:solidFill>
                  <a:schemeClr val="tx2"/>
                </a:solidFill>
              </a:rPr>
              <a:t/>
            </a:r>
            <a:br>
              <a:rPr lang="lt-LT" sz="2400" dirty="0" smtClean="0">
                <a:solidFill>
                  <a:schemeClr val="tx2"/>
                </a:solidFill>
              </a:rPr>
            </a:br>
            <a:r>
              <a:rPr lang="en-GB" sz="2400" dirty="0" smtClean="0">
                <a:solidFill>
                  <a:schemeClr val="tx2"/>
                </a:solidFill>
              </a:rPr>
              <a:t>6.1.1. Does the whole state or municipal institution or only its separate units/employees have access to such information? </a:t>
            </a:r>
            <a:br>
              <a:rPr lang="en-GB" sz="2400" dirty="0" smtClean="0">
                <a:solidFill>
                  <a:schemeClr val="tx2"/>
                </a:solidFill>
              </a:rPr>
            </a:br>
            <a:r>
              <a:rPr lang="lt-LT" sz="2400" dirty="0" smtClean="0">
                <a:solidFill>
                  <a:schemeClr val="tx2"/>
                </a:solidFill>
              </a:rPr>
              <a:t/>
            </a:r>
            <a:br>
              <a:rPr lang="lt-LT" sz="2400" dirty="0" smtClean="0">
                <a:solidFill>
                  <a:schemeClr val="tx2"/>
                </a:solidFill>
              </a:rPr>
            </a:br>
            <a:r>
              <a:rPr lang="en-GB" sz="2400" dirty="0" smtClean="0">
                <a:solidFill>
                  <a:schemeClr val="tx2"/>
                </a:solidFill>
              </a:rPr>
              <a:t>6.1.2. What is the level of the information (marked as “Confidential”, “Restricted Use”, “Secret”, “Top Secret”) accessible to the employees?</a:t>
            </a:r>
            <a:br>
              <a:rPr lang="en-GB" sz="2400" dirty="0" smtClean="0">
                <a:solidFill>
                  <a:schemeClr val="tx2"/>
                </a:solidFill>
              </a:rPr>
            </a:br>
            <a:r>
              <a:rPr lang="lt-LT" sz="2400" dirty="0" smtClean="0">
                <a:solidFill>
                  <a:schemeClr val="tx2"/>
                </a:solidFill>
              </a:rPr>
              <a:t/>
            </a:r>
            <a:br>
              <a:rPr lang="lt-LT" sz="2400" dirty="0" smtClean="0">
                <a:solidFill>
                  <a:schemeClr val="tx2"/>
                </a:solidFill>
              </a:rPr>
            </a:br>
            <a:r>
              <a:rPr lang="en-GB" sz="2400" dirty="0" smtClean="0">
                <a:solidFill>
                  <a:schemeClr val="tx2"/>
                </a:solidFill>
              </a:rPr>
              <a:t>6.1.3. Is it established/named who can have access to such information? </a:t>
            </a:r>
            <a:r>
              <a:rPr lang="lt-LT" sz="2400" dirty="0" smtClean="0">
                <a:solidFill>
                  <a:schemeClr val="tx2"/>
                </a:solidFill>
              </a:rPr>
              <a:t/>
            </a:r>
            <a:br>
              <a:rPr lang="lt-LT" sz="2400" dirty="0" smtClean="0">
                <a:solidFill>
                  <a:schemeClr val="tx2"/>
                </a:solidFill>
              </a:rPr>
            </a:br>
            <a:r>
              <a:rPr lang="en-US" sz="2000" dirty="0" smtClean="0">
                <a:latin typeface="TimesLT" pitchFamily="18" charset="0"/>
                <a:cs typeface="Times New Roman" pitchFamily="18" charset="0"/>
              </a:rPr>
              <a:t/>
            </a:r>
            <a:br>
              <a:rPr lang="en-US" sz="2000" dirty="0" smtClean="0">
                <a:latin typeface="TimesLT" pitchFamily="18" charset="0"/>
                <a:cs typeface="Times New Roman" pitchFamily="18" charset="0"/>
              </a:rPr>
            </a:br>
            <a:endParaRPr lang="lt-LT" sz="2000" dirty="0" smtClean="0">
              <a:latin typeface="TimesLT" pitchFamily="18" charset="0"/>
              <a:cs typeface="Times New Roman" pitchFamily="18" charset="0"/>
            </a:endParaRPr>
          </a:p>
        </p:txBody>
      </p:sp>
      <p:sp>
        <p:nvSpPr>
          <p:cNvPr id="4" name="Slide Number Placeholder 5"/>
          <p:cNvSpPr>
            <a:spLocks noGrp="1"/>
          </p:cNvSpPr>
          <p:nvPr>
            <p:ph type="sldNum" sz="quarter" idx="12"/>
          </p:nvPr>
        </p:nvSpPr>
        <p:spPr/>
        <p:txBody>
          <a:bodyPr/>
          <a:lstStyle/>
          <a:p>
            <a:pPr>
              <a:defRPr/>
            </a:pPr>
            <a:fld id="{9AC959BD-EEB0-4561-9266-EF3B3CF0A5DE}" type="slidenum">
              <a:rPr lang="en-US"/>
              <a:pPr>
                <a:defRPr/>
              </a:pPr>
              <a:t>43</a:t>
            </a:fld>
            <a:endParaRPr lang="en-US"/>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440" y="95250"/>
            <a:ext cx="2298278"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11124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41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950200" cy="1847850"/>
          </a:xfrm>
        </p:spPr>
        <p:txBody>
          <a:bodyPr/>
          <a:lstStyle/>
          <a:p>
            <a:pPr eaLnBrk="1" hangingPunct="1"/>
            <a:r>
              <a:rPr lang="lt-LT" altLang="en-US" sz="4000" smtClean="0"/>
              <a:t/>
            </a:r>
            <a:br>
              <a:rPr lang="lt-LT" altLang="en-US" sz="4000" smtClean="0"/>
            </a:br>
            <a:r>
              <a:rPr lang="lt-LT" altLang="en-US" sz="2800" i="1" smtClean="0"/>
              <a:t>(</a:t>
            </a:r>
            <a:r>
              <a:rPr lang="en-US" altLang="en-US" sz="2800" i="1" smtClean="0"/>
              <a:t>1 ANNEX</a:t>
            </a:r>
            <a:r>
              <a:rPr lang="lt-LT" altLang="en-US" sz="2800" i="1" smtClean="0"/>
              <a:t>)</a:t>
            </a:r>
            <a:r>
              <a:rPr lang="lt-LT" altLang="en-US" sz="4000" i="1" smtClean="0"/>
              <a:t/>
            </a:r>
            <a:br>
              <a:rPr lang="lt-LT" altLang="en-US" sz="4000" i="1" smtClean="0"/>
            </a:br>
            <a:endParaRPr lang="en-GB" altLang="en-US" sz="4000" i="1" smtClean="0"/>
          </a:p>
        </p:txBody>
      </p:sp>
      <p:sp>
        <p:nvSpPr>
          <p:cNvPr id="5" name="Slide Number Placeholder 5"/>
          <p:cNvSpPr>
            <a:spLocks noGrp="1"/>
          </p:cNvSpPr>
          <p:nvPr>
            <p:ph type="sldNum" sz="quarter" idx="12"/>
          </p:nvPr>
        </p:nvSpPr>
        <p:spPr/>
        <p:txBody>
          <a:bodyPr/>
          <a:lstStyle/>
          <a:p>
            <a:pPr>
              <a:defRPr/>
            </a:pPr>
            <a:fld id="{0754965B-554E-4471-99C5-945406FBC6CD}" type="slidenum">
              <a:rPr lang="en-US"/>
              <a:pPr>
                <a:defRPr/>
              </a:pPr>
              <a:t>44</a:t>
            </a:fld>
            <a:endParaRPr lang="en-US"/>
          </a:p>
        </p:txBody>
      </p:sp>
      <p:graphicFrame>
        <p:nvGraphicFramePr>
          <p:cNvPr id="3" name="Table 2"/>
          <p:cNvGraphicFramePr>
            <a:graphicFrameLocks noGrp="1"/>
          </p:cNvGraphicFramePr>
          <p:nvPr/>
        </p:nvGraphicFramePr>
        <p:xfrm>
          <a:off x="228600" y="2320529"/>
          <a:ext cx="8229600" cy="3664433"/>
        </p:xfrm>
        <a:graphic>
          <a:graphicData uri="http://schemas.openxmlformats.org/drawingml/2006/table">
            <a:tbl>
              <a:tblPr firstRow="1" firstCol="1" lastRow="1" lastCol="1" bandRow="1" bandCol="1"/>
              <a:tblGrid>
                <a:gridCol w="2056749"/>
                <a:gridCol w="2057617"/>
                <a:gridCol w="2057617"/>
                <a:gridCol w="2057617"/>
              </a:tblGrid>
              <a:tr h="594206">
                <a:tc>
                  <a:txBody>
                    <a:bodyPr/>
                    <a:lstStyle/>
                    <a:p>
                      <a:pPr algn="ctr">
                        <a:lnSpc>
                          <a:spcPct val="115000"/>
                        </a:lnSpc>
                        <a:spcAft>
                          <a:spcPts val="0"/>
                        </a:spcAft>
                      </a:pPr>
                      <a:endParaRPr lang="lt-LT" sz="900">
                        <a:effectLst/>
                        <a:latin typeface="Times New Roman"/>
                        <a:ea typeface="Times New Roman"/>
                      </a:endParaRPr>
                    </a:p>
                    <a:p>
                      <a:pPr>
                        <a:lnSpc>
                          <a:spcPct val="115000"/>
                        </a:lnSpc>
                        <a:spcAft>
                          <a:spcPts val="0"/>
                        </a:spcAft>
                      </a:pPr>
                      <a:r>
                        <a:rPr lang="en-GB" sz="900" i="1">
                          <a:effectLst/>
                          <a:latin typeface="Times New Roman"/>
                          <a:ea typeface="Times New Roman"/>
                        </a:rPr>
                        <a:t> </a:t>
                      </a:r>
                      <a:endParaRPr lang="lt-LT" sz="900">
                        <a:effectLst/>
                        <a:latin typeface="Times New Roman"/>
                        <a:ea typeface="Times New Roman"/>
                      </a:endParaRPr>
                    </a:p>
                    <a:p>
                      <a:pPr>
                        <a:lnSpc>
                          <a:spcPct val="115000"/>
                        </a:lnSpc>
                      </a:pPr>
                      <a:r>
                        <a:rPr lang="en-GB" sz="800" b="1">
                          <a:solidFill>
                            <a:srgbClr val="FF0000"/>
                          </a:solidFill>
                          <a:effectLst/>
                          <a:latin typeface="Calibri"/>
                        </a:rPr>
                        <a:t>Criteria</a:t>
                      </a:r>
                      <a:r>
                        <a:rPr lang="lt-LT" sz="800">
                          <a:effectLst/>
                          <a:latin typeface="Calibri"/>
                        </a:rPr>
                        <a:t> </a:t>
                      </a: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GB" sz="800" b="1">
                          <a:solidFill>
                            <a:srgbClr val="FF0000"/>
                          </a:solidFill>
                          <a:effectLst/>
                          <a:latin typeface="Times New Roman"/>
                          <a:ea typeface="Times New Roman"/>
                        </a:rPr>
                        <a:t>Indicators</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r>
              <a:tr h="131445">
                <a:tc>
                  <a:txBody>
                    <a:bodyPr/>
                    <a:lstStyle/>
                    <a:p>
                      <a:pPr algn="just">
                        <a:lnSpc>
                          <a:spcPct val="115000"/>
                        </a:lnSpc>
                        <a:spcAft>
                          <a:spcPts val="0"/>
                        </a:spcAft>
                      </a:pPr>
                      <a:r>
                        <a:rPr lang="en-GB" sz="800" b="1">
                          <a:effectLst/>
                          <a:latin typeface="Times New Roman"/>
                          <a:ea typeface="Times New Roman"/>
                        </a:rPr>
                        <a:t> </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b="1">
                          <a:effectLst/>
                          <a:latin typeface="Times New Roman"/>
                          <a:ea typeface="Times New Roman"/>
                        </a:rPr>
                        <a:t>1</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b="1">
                          <a:effectLst/>
                          <a:latin typeface="Times New Roman"/>
                          <a:ea typeface="Times New Roman"/>
                        </a:rPr>
                        <a:t>2</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b="1">
                          <a:effectLst/>
                          <a:latin typeface="Times New Roman"/>
                          <a:ea typeface="Times New Roman"/>
                        </a:rPr>
                        <a:t>3</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62890">
                <a:tc gridSpan="4">
                  <a:txBody>
                    <a:bodyPr/>
                    <a:lstStyle/>
                    <a:p>
                      <a:pPr>
                        <a:lnSpc>
                          <a:spcPct val="115000"/>
                        </a:lnSpc>
                        <a:spcAft>
                          <a:spcPts val="0"/>
                        </a:spcAft>
                      </a:pPr>
                      <a:r>
                        <a:rPr lang="en-GB" sz="800" b="1">
                          <a:effectLst/>
                          <a:latin typeface="Times New Roman"/>
                          <a:ea typeface="Times New Roman"/>
                        </a:rPr>
                        <a:t>6. Information classified as state or official secret is used </a:t>
                      </a:r>
                      <a:r>
                        <a:rPr lang="en-GB" sz="800">
                          <a:effectLst/>
                          <a:latin typeface="Times New Roman"/>
                          <a:ea typeface="Times New Roman"/>
                        </a:rPr>
                        <a:t>(hereinafter – such information; information with a classification mark)</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lt-LT"/>
                    </a:p>
                  </a:txBody>
                  <a:tcPr/>
                </a:tc>
                <a:tc hMerge="1">
                  <a:txBody>
                    <a:bodyPr/>
                    <a:lstStyle/>
                    <a:p>
                      <a:endParaRPr lang="lt-LT"/>
                    </a:p>
                  </a:txBody>
                  <a:tcPr/>
                </a:tc>
                <a:tc hMerge="1">
                  <a:txBody>
                    <a:bodyPr/>
                    <a:lstStyle/>
                    <a:p>
                      <a:endParaRPr lang="lt-LT"/>
                    </a:p>
                  </a:txBody>
                  <a:tcPr/>
                </a:tc>
              </a:tr>
              <a:tr h="131445">
                <a:tc>
                  <a:txBody>
                    <a:bodyPr/>
                    <a:lstStyle/>
                    <a:p>
                      <a:pPr>
                        <a:lnSpc>
                          <a:spcPct val="115000"/>
                        </a:lnSpc>
                        <a:spcAft>
                          <a:spcPts val="0"/>
                        </a:spcAft>
                      </a:pPr>
                      <a:r>
                        <a:rPr lang="en-GB" sz="800" b="1">
                          <a:effectLst/>
                          <a:latin typeface="Times New Roman"/>
                          <a:ea typeface="Times New Roman"/>
                        </a:rPr>
                        <a:t>A. Activities</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80">
                <a:tc>
                  <a:txBody>
                    <a:bodyPr/>
                    <a:lstStyle/>
                    <a:p>
                      <a:pPr algn="r">
                        <a:lnSpc>
                          <a:spcPct val="115000"/>
                        </a:lnSpc>
                        <a:spcAft>
                          <a:spcPts val="0"/>
                        </a:spcAft>
                      </a:pPr>
                      <a:r>
                        <a:rPr lang="en-GB" sz="800" b="1">
                          <a:effectLst/>
                          <a:latin typeface="Times New Roman"/>
                          <a:ea typeface="Times New Roman"/>
                        </a:rPr>
                        <a:t>A.1. Scope of</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activities</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Individual employees of the institution have such information at their disposal</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Individual units of the institution have such information at their disposal</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All activities of the institution involve such information</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r">
                        <a:lnSpc>
                          <a:spcPct val="115000"/>
                        </a:lnSpc>
                        <a:spcAft>
                          <a:spcPts val="0"/>
                        </a:spcAft>
                      </a:pPr>
                      <a:r>
                        <a:rPr lang="en-GB" sz="800" b="1">
                          <a:effectLst/>
                          <a:latin typeface="Times New Roman"/>
                          <a:ea typeface="Times New Roman"/>
                        </a:rPr>
                        <a:t>A.2. Regulation</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of activities</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Employees have the right of access and deal with information marked “Confidential” and “Restricted Use”</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Employees have the right of access and deal with information marked “Secret”</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Employees have the right of access and deal with information marked “Top Secret”</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916">
                <a:tc>
                  <a:txBody>
                    <a:bodyPr/>
                    <a:lstStyle/>
                    <a:p>
                      <a:pPr algn="r">
                        <a:lnSpc>
                          <a:spcPct val="115000"/>
                        </a:lnSpc>
                        <a:spcAft>
                          <a:spcPts val="0"/>
                        </a:spcAft>
                      </a:pPr>
                      <a:r>
                        <a:rPr lang="en-GB" sz="800" b="1">
                          <a:effectLst/>
                          <a:latin typeface="Times New Roman"/>
                          <a:ea typeface="Times New Roman"/>
                        </a:rPr>
                        <a:t>A.3. Lawfulness</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of activities</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Concrete regular employees are designated to work with such information</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It is not properly defined which employees can have access to such information</a:t>
                      </a:r>
                      <a:endParaRPr lang="lt-LT" sz="90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Times New Roman"/>
                          <a:ea typeface="Times New Roman"/>
                        </a:rPr>
                        <a:t>It is not defined which employees can have access to such information</a:t>
                      </a:r>
                      <a:endParaRPr lang="lt-LT" sz="900" dirty="0">
                        <a:effectLst/>
                        <a:latin typeface="Times New Roman"/>
                        <a:ea typeface="Times New Roman"/>
                      </a:endParaRPr>
                    </a:p>
                  </a:txBody>
                  <a:tcPr marL="88556" marR="8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24" name="Rectangle 8"/>
          <p:cNvSpPr>
            <a:spLocks noChangeArrowheads="1"/>
          </p:cNvSpPr>
          <p:nvPr/>
        </p:nvSpPr>
        <p:spPr bwMode="auto">
          <a:xfrm>
            <a:off x="5630333" y="3243263"/>
            <a:ext cx="12192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Wingdings" pitchFamily="2" charset="2"/>
              <a:buNone/>
            </a:pPr>
            <a:r>
              <a:rPr lang="en-GB" altLang="en-US" sz="1200" i="1">
                <a:solidFill>
                  <a:schemeClr val="tx2"/>
                </a:solidFill>
                <a:latin typeface="Times New Roman" pitchFamily="18" charset="0"/>
                <a:cs typeface="Times New Roman" pitchFamily="18" charset="0"/>
              </a:rPr>
              <a:t> </a:t>
            </a:r>
            <a:endParaRPr lang="lt-LT" altLang="en-US" sz="1200">
              <a:solidFill>
                <a:schemeClr val="tx2"/>
              </a:solidFill>
              <a:latin typeface="Times New Roman" pitchFamily="18" charset="0"/>
              <a:cs typeface="Times New Roman" pitchFamily="18" charset="0"/>
            </a:endParaRPr>
          </a:p>
        </p:txBody>
      </p:sp>
      <p:pic>
        <p:nvPicPr>
          <p:cNvPr id="205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7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08076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24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84200" y="1071562"/>
            <a:ext cx="7941733" cy="5786438"/>
          </a:xfrm>
        </p:spPr>
        <p:txBody>
          <a:bodyPr rtlCol="0">
            <a:normAutofit lnSpcReduction="10000"/>
          </a:bodyPr>
          <a:lstStyle/>
          <a:p>
            <a:pPr eaLnBrk="1" fontAlgn="auto" hangingPunct="1">
              <a:spcAft>
                <a:spcPts val="0"/>
              </a:spcAft>
              <a:buFont typeface="Arial" pitchFamily="34" charset="0"/>
              <a:buChar char="•"/>
              <a:defRPr/>
            </a:pPr>
            <a:r>
              <a:rPr lang="en-GB" sz="2400" b="1" dirty="0" smtClean="0"/>
              <a:t>6.2.</a:t>
            </a:r>
            <a:r>
              <a:rPr lang="en-GB" sz="2400" dirty="0" smtClean="0"/>
              <a:t> </a:t>
            </a:r>
            <a:r>
              <a:rPr lang="en-GB" sz="2400" b="1" dirty="0" smtClean="0"/>
              <a:t>(B)</a:t>
            </a:r>
            <a:r>
              <a:rPr lang="en-GB" sz="2400" dirty="0" smtClean="0"/>
              <a:t> </a:t>
            </a:r>
            <a:r>
              <a:rPr lang="en-GB" sz="2400" b="1" dirty="0" smtClean="0"/>
              <a:t>Information</a:t>
            </a:r>
            <a:endParaRPr lang="lt-LT" sz="2400" dirty="0" smtClean="0"/>
          </a:p>
          <a:p>
            <a:pPr eaLnBrk="1" fontAlgn="auto" hangingPunct="1">
              <a:spcAft>
                <a:spcPts val="0"/>
              </a:spcAft>
              <a:buFont typeface="Arial" pitchFamily="34" charset="0"/>
              <a:buChar char="•"/>
              <a:defRPr/>
            </a:pPr>
            <a:r>
              <a:rPr lang="en-GB" sz="2400" dirty="0" smtClean="0">
                <a:solidFill>
                  <a:schemeClr val="tx2">
                    <a:lumMod val="75000"/>
                  </a:schemeClr>
                </a:solidFill>
              </a:rPr>
              <a:t>6.2.1. Have any employees been designated to be responsible for the protection of such information used by the institution?</a:t>
            </a:r>
          </a:p>
          <a:p>
            <a:pPr eaLnBrk="1" fontAlgn="auto" hangingPunct="1">
              <a:spcAft>
                <a:spcPts val="0"/>
              </a:spcAft>
              <a:buFont typeface="Arial" pitchFamily="34" charset="0"/>
              <a:buChar char="•"/>
              <a:defRPr/>
            </a:pPr>
            <a:endParaRPr lang="lt-LT" sz="2400" dirty="0" smtClean="0">
              <a:solidFill>
                <a:schemeClr val="tx2">
                  <a:lumMod val="75000"/>
                </a:schemeClr>
              </a:solidFill>
            </a:endParaRPr>
          </a:p>
          <a:p>
            <a:pPr eaLnBrk="1" fontAlgn="auto" hangingPunct="1">
              <a:spcAft>
                <a:spcPts val="0"/>
              </a:spcAft>
              <a:buFont typeface="Arial" pitchFamily="34" charset="0"/>
              <a:buChar char="•"/>
              <a:defRPr/>
            </a:pPr>
            <a:r>
              <a:rPr lang="en-GB" sz="2400" dirty="0" smtClean="0">
                <a:solidFill>
                  <a:schemeClr val="tx2">
                    <a:lumMod val="75000"/>
                  </a:schemeClr>
                </a:solidFill>
              </a:rPr>
              <a:t>6.2.2. Has the procedure for using (storing) such information been approved?</a:t>
            </a:r>
          </a:p>
          <a:p>
            <a:pPr eaLnBrk="1" fontAlgn="auto" hangingPunct="1">
              <a:spcAft>
                <a:spcPts val="0"/>
              </a:spcAft>
              <a:buFont typeface="Arial" pitchFamily="34" charset="0"/>
              <a:buChar char="•"/>
              <a:defRPr/>
            </a:pPr>
            <a:endParaRPr lang="lt-LT" sz="2400" dirty="0" smtClean="0">
              <a:solidFill>
                <a:schemeClr val="tx2">
                  <a:lumMod val="75000"/>
                </a:schemeClr>
              </a:solidFill>
            </a:endParaRPr>
          </a:p>
          <a:p>
            <a:pPr eaLnBrk="1" fontAlgn="auto" hangingPunct="1">
              <a:spcAft>
                <a:spcPts val="0"/>
              </a:spcAft>
              <a:buFont typeface="Arial" pitchFamily="34" charset="0"/>
              <a:buChar char="•"/>
              <a:defRPr/>
            </a:pPr>
            <a:r>
              <a:rPr lang="en-GB" sz="2400" dirty="0" smtClean="0">
                <a:solidFill>
                  <a:schemeClr val="tx2">
                    <a:lumMod val="75000"/>
                  </a:schemeClr>
                </a:solidFill>
              </a:rPr>
              <a:t>6.2.3. Have there been any dismissals (or discharge due to rotation) of the employees who had access to such information and has the period of classifying such information expired yet? For what reasons?</a:t>
            </a:r>
          </a:p>
          <a:p>
            <a:pPr eaLnBrk="1" fontAlgn="auto" hangingPunct="1">
              <a:spcAft>
                <a:spcPts val="0"/>
              </a:spcAft>
              <a:buFont typeface="Arial" pitchFamily="34" charset="0"/>
              <a:buChar char="•"/>
              <a:defRPr/>
            </a:pPr>
            <a:endParaRPr lang="lt-LT" sz="2400" dirty="0" smtClean="0">
              <a:solidFill>
                <a:schemeClr val="tx2">
                  <a:lumMod val="75000"/>
                </a:schemeClr>
              </a:solidFill>
            </a:endParaRPr>
          </a:p>
          <a:p>
            <a:pPr eaLnBrk="1" fontAlgn="auto" hangingPunct="1">
              <a:spcAft>
                <a:spcPts val="0"/>
              </a:spcAft>
              <a:buFont typeface="Arial" pitchFamily="34" charset="0"/>
              <a:buChar char="•"/>
              <a:defRPr/>
            </a:pPr>
            <a:r>
              <a:rPr lang="en-GB" sz="2400" dirty="0" smtClean="0">
                <a:solidFill>
                  <a:schemeClr val="tx2">
                    <a:lumMod val="75000"/>
                  </a:schemeClr>
                </a:solidFill>
              </a:rPr>
              <a:t>6.2.4. Do the employees make their decisions in a collegiate or unilateral manner when dealing with such information?</a:t>
            </a:r>
            <a:endParaRPr lang="lt-LT" sz="2400" dirty="0" smtClean="0">
              <a:solidFill>
                <a:schemeClr val="tx2">
                  <a:lumMod val="75000"/>
                </a:schemeClr>
              </a:solidFill>
            </a:endParaRPr>
          </a:p>
          <a:p>
            <a:pPr eaLnBrk="1" fontAlgn="auto" hangingPunct="1">
              <a:lnSpc>
                <a:spcPct val="80000"/>
              </a:lnSpc>
              <a:spcAft>
                <a:spcPts val="0"/>
              </a:spcAft>
              <a:buFont typeface="Wingdings" pitchFamily="2" charset="2"/>
              <a:buNone/>
              <a:defRPr/>
            </a:pPr>
            <a:endParaRPr lang="lt-LT" sz="2400" dirty="0" smtClean="0">
              <a:solidFill>
                <a:schemeClr val="tx2"/>
              </a:solidFill>
            </a:endParaRPr>
          </a:p>
        </p:txBody>
      </p:sp>
      <p:sp>
        <p:nvSpPr>
          <p:cNvPr id="5" name="Slide Number Placeholder 5"/>
          <p:cNvSpPr>
            <a:spLocks noGrp="1"/>
          </p:cNvSpPr>
          <p:nvPr>
            <p:ph type="sldNum" sz="quarter" idx="12"/>
          </p:nvPr>
        </p:nvSpPr>
        <p:spPr/>
        <p:txBody>
          <a:bodyPr/>
          <a:lstStyle/>
          <a:p>
            <a:pPr>
              <a:defRPr/>
            </a:pPr>
            <a:fld id="{5218B03D-9A3F-4E85-BA18-47A71E8CA8B6}" type="slidenum">
              <a:rPr lang="en-US"/>
              <a:pPr>
                <a:defRPr/>
              </a:pPr>
              <a:t>45</a:t>
            </a:fld>
            <a:endParaRPr lang="en-US"/>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360" y="95250"/>
            <a:ext cx="217635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04012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4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5200" y="609600"/>
            <a:ext cx="7569200" cy="590550"/>
          </a:xfrm>
        </p:spPr>
        <p:txBody>
          <a:bodyPr rtlCol="0">
            <a:normAutofit fontScale="90000"/>
          </a:bodyPr>
          <a:lstStyle/>
          <a:p>
            <a:pPr eaLnBrk="1" fontAlgn="auto" hangingPunct="1">
              <a:spcAft>
                <a:spcPts val="0"/>
              </a:spcAft>
              <a:defRPr/>
            </a:pPr>
            <a:r>
              <a:rPr lang="lt-LT" sz="4000" dirty="0" smtClean="0"/>
              <a:t/>
            </a:r>
            <a:br>
              <a:rPr lang="lt-LT" sz="4000" dirty="0" smtClean="0"/>
            </a:br>
            <a:r>
              <a:rPr lang="lt-LT" sz="4000" dirty="0" smtClean="0"/>
              <a:t/>
            </a:r>
            <a:br>
              <a:rPr lang="lt-LT" sz="4000" dirty="0" smtClean="0"/>
            </a:br>
            <a:r>
              <a:rPr lang="en-US" sz="4000" dirty="0" smtClean="0"/>
              <a:t/>
            </a:r>
            <a:br>
              <a:rPr lang="en-US" sz="4000" dirty="0" smtClean="0"/>
            </a:br>
            <a:r>
              <a:rPr lang="lt-LT" sz="2800" i="1" dirty="0" smtClean="0"/>
              <a:t>(</a:t>
            </a:r>
            <a:r>
              <a:rPr lang="en-US" sz="2800" i="1" dirty="0" smtClean="0"/>
              <a:t>1 ANNEX </a:t>
            </a:r>
            <a:r>
              <a:rPr lang="lt-LT" sz="2800" i="1" dirty="0" smtClean="0"/>
              <a:t>)</a:t>
            </a:r>
            <a:r>
              <a:rPr lang="lt-LT" sz="4000" i="1" dirty="0" smtClean="0"/>
              <a:t/>
            </a:r>
            <a:br>
              <a:rPr lang="lt-LT" sz="4000" i="1" dirty="0" smtClean="0"/>
            </a:br>
            <a:endParaRPr lang="en-GB" sz="4000" i="1" dirty="0" smtClean="0"/>
          </a:p>
        </p:txBody>
      </p:sp>
      <p:sp>
        <p:nvSpPr>
          <p:cNvPr id="5" name="Slide Number Placeholder 5"/>
          <p:cNvSpPr>
            <a:spLocks noGrp="1"/>
          </p:cNvSpPr>
          <p:nvPr>
            <p:ph type="sldNum" sz="quarter" idx="12"/>
          </p:nvPr>
        </p:nvSpPr>
        <p:spPr/>
        <p:txBody>
          <a:bodyPr/>
          <a:lstStyle/>
          <a:p>
            <a:pPr>
              <a:defRPr/>
            </a:pPr>
            <a:fld id="{F73A4019-5C53-4395-8FFD-8B3693C3DA2C}" type="slidenum">
              <a:rPr lang="en-US"/>
              <a:pPr>
                <a:defRPr/>
              </a:pPr>
              <a:t>46</a:t>
            </a:fld>
            <a:endParaRPr lang="en-US"/>
          </a:p>
        </p:txBody>
      </p:sp>
      <p:graphicFrame>
        <p:nvGraphicFramePr>
          <p:cNvPr id="3" name="Table 2"/>
          <p:cNvGraphicFramePr>
            <a:graphicFrameLocks noGrp="1"/>
          </p:cNvGraphicFramePr>
          <p:nvPr/>
        </p:nvGraphicFramePr>
        <p:xfrm>
          <a:off x="558800" y="2257425"/>
          <a:ext cx="8026401" cy="2854132"/>
        </p:xfrm>
        <a:graphic>
          <a:graphicData uri="http://schemas.openxmlformats.org/drawingml/2006/table">
            <a:tbl>
              <a:tblPr firstRow="1" firstCol="1" lastRow="1" lastCol="1" bandRow="1" bandCol="1"/>
              <a:tblGrid>
                <a:gridCol w="2005965"/>
                <a:gridCol w="2006812"/>
                <a:gridCol w="2006812"/>
                <a:gridCol w="2006812"/>
              </a:tblGrid>
              <a:tr h="488122">
                <a:tc>
                  <a:txBody>
                    <a:bodyPr/>
                    <a:lstStyle/>
                    <a:p>
                      <a:pPr>
                        <a:lnSpc>
                          <a:spcPct val="115000"/>
                        </a:lnSpc>
                        <a:spcAft>
                          <a:spcPts val="0"/>
                        </a:spcAft>
                      </a:pPr>
                      <a:r>
                        <a:rPr lang="en-GB" sz="800" b="1">
                          <a:effectLst/>
                          <a:latin typeface="Times New Roman"/>
                          <a:ea typeface="Times New Roman"/>
                        </a:rPr>
                        <a:t>B. Information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r">
                        <a:lnSpc>
                          <a:spcPct val="115000"/>
                        </a:lnSpc>
                        <a:spcAft>
                          <a:spcPts val="0"/>
                        </a:spcAft>
                      </a:pPr>
                      <a:r>
                        <a:rPr lang="en-GB" sz="800" b="1">
                          <a:effectLst/>
                          <a:latin typeface="Times New Roman"/>
                          <a:ea typeface="Times New Roman"/>
                        </a:rPr>
                        <a:t>B.1. Procedure</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for using</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the information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Procedure for using (storing) such information is not established, but there are responsible employees designated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No employees responsible for the use (storage) of such information are designated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Procedure for using (storing) such information is not established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670">
                <a:tc>
                  <a:txBody>
                    <a:bodyPr/>
                    <a:lstStyle/>
                    <a:p>
                      <a:pPr algn="r">
                        <a:lnSpc>
                          <a:spcPct val="115000"/>
                        </a:lnSpc>
                        <a:spcAft>
                          <a:spcPts val="0"/>
                        </a:spcAft>
                      </a:pPr>
                      <a:r>
                        <a:rPr lang="en-GB" sz="800" b="1">
                          <a:effectLst/>
                          <a:latin typeface="Times New Roman"/>
                          <a:ea typeface="Times New Roman"/>
                        </a:rPr>
                        <a:t>B.2. Use of</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information</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in decision-making</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Employees normally make decisions in a collegiate manner when dealing with such information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Employees normally make decisions unilaterally when dealing with information marked “Confidential” and “Restricted Use”</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Employees normally make decisions unilaterally when dealing with information marked “Secret” and “Top Secret”</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115">
                <a:tc>
                  <a:txBody>
                    <a:bodyPr/>
                    <a:lstStyle/>
                    <a:p>
                      <a:pPr algn="r">
                        <a:lnSpc>
                          <a:spcPct val="115000"/>
                        </a:lnSpc>
                        <a:spcAft>
                          <a:spcPts val="0"/>
                        </a:spcAft>
                      </a:pPr>
                      <a:r>
                        <a:rPr lang="en-GB" sz="800" b="1">
                          <a:effectLst/>
                          <a:latin typeface="Times New Roman"/>
                          <a:ea typeface="Times New Roman"/>
                        </a:rPr>
                        <a:t>B.3. Disposal of</a:t>
                      </a:r>
                      <a:endParaRPr lang="lt-LT" sz="900">
                        <a:effectLst/>
                        <a:latin typeface="Times New Roman"/>
                        <a:ea typeface="Times New Roman"/>
                      </a:endParaRPr>
                    </a:p>
                    <a:p>
                      <a:pPr algn="r">
                        <a:lnSpc>
                          <a:spcPct val="115000"/>
                        </a:lnSpc>
                        <a:spcAft>
                          <a:spcPts val="0"/>
                        </a:spcAft>
                      </a:pPr>
                      <a:r>
                        <a:rPr lang="en-GB" sz="800" b="1">
                          <a:effectLst/>
                          <a:latin typeface="Times New Roman"/>
                          <a:ea typeface="Times New Roman"/>
                        </a:rPr>
                        <a:t>information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Some employees who had access to such information have been dismissed and the period of classifying this information has expired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Some employees who had access to such information have been dismissed and the period of classifying this information has not expired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Times New Roman"/>
                          <a:ea typeface="Times New Roman"/>
                        </a:rPr>
                        <a:t>Some employees who had access to such information have been dismissed due to malfeasance or offence and the period of classifying this information has expired</a:t>
                      </a:r>
                      <a:endParaRPr lang="lt-LT" sz="900" dirty="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5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5113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8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9667" y="704850"/>
            <a:ext cx="7772400" cy="1143000"/>
          </a:xfrm>
        </p:spPr>
        <p:txBody>
          <a:bodyPr/>
          <a:lstStyle/>
          <a:p>
            <a:pPr eaLnBrk="1" hangingPunct="1"/>
            <a:r>
              <a:rPr lang="lt-LT" altLang="en-US" sz="2800" smtClean="0"/>
              <a:t/>
            </a:r>
            <a:br>
              <a:rPr lang="lt-LT" altLang="en-US" sz="2800" smtClean="0"/>
            </a:br>
            <a:r>
              <a:rPr lang="lt-LT" altLang="en-US" sz="2800" i="1" smtClean="0"/>
              <a:t/>
            </a:r>
            <a:br>
              <a:rPr lang="lt-LT" altLang="en-US" sz="2800" i="1" smtClean="0"/>
            </a:br>
            <a:endParaRPr lang="lt-LT" altLang="en-US" sz="2800" i="1" smtClean="0"/>
          </a:p>
        </p:txBody>
      </p:sp>
      <p:sp>
        <p:nvSpPr>
          <p:cNvPr id="27651" name="Rectangle 3"/>
          <p:cNvSpPr>
            <a:spLocks noGrp="1" noChangeArrowheads="1"/>
          </p:cNvSpPr>
          <p:nvPr>
            <p:ph idx="1"/>
          </p:nvPr>
        </p:nvSpPr>
        <p:spPr>
          <a:xfrm>
            <a:off x="482600" y="942975"/>
            <a:ext cx="8204200" cy="5500688"/>
          </a:xfrm>
        </p:spPr>
        <p:txBody>
          <a:bodyPr rtlCol="0">
            <a:normAutofit fontScale="92500" lnSpcReduction="10000"/>
          </a:bodyPr>
          <a:lstStyle/>
          <a:p>
            <a:pPr eaLnBrk="1" fontAlgn="auto" hangingPunct="1">
              <a:spcAft>
                <a:spcPts val="0"/>
              </a:spcAft>
              <a:buFont typeface="Arial" pitchFamily="34" charset="0"/>
              <a:buChar char="•"/>
              <a:defRPr/>
            </a:pPr>
            <a:r>
              <a:rPr lang="en-GB" sz="2400" b="1" dirty="0" smtClean="0"/>
              <a:t>6.3. (C) Employees</a:t>
            </a:r>
            <a:endParaRPr lang="lt-LT" sz="2400" dirty="0" smtClean="0"/>
          </a:p>
          <a:p>
            <a:pPr eaLnBrk="1" fontAlgn="auto" hangingPunct="1">
              <a:spcAft>
                <a:spcPts val="0"/>
              </a:spcAft>
              <a:buFont typeface="Arial" pitchFamily="34" charset="0"/>
              <a:buChar char="•"/>
              <a:defRPr/>
            </a:pPr>
            <a:r>
              <a:rPr lang="en-GB" sz="2400" dirty="0" smtClean="0"/>
              <a:t>6.3.1. Are the activities of the employees dealing with such information defined? Are the activities narrower/broader than defined/regulated?</a:t>
            </a:r>
            <a:endParaRPr lang="lt-LT" sz="2400" dirty="0" smtClean="0"/>
          </a:p>
          <a:p>
            <a:pPr eaLnBrk="1" fontAlgn="auto" hangingPunct="1">
              <a:spcAft>
                <a:spcPts val="0"/>
              </a:spcAft>
              <a:buFont typeface="Arial" pitchFamily="34" charset="0"/>
              <a:buChar char="•"/>
              <a:defRPr/>
            </a:pPr>
            <a:r>
              <a:rPr lang="en-GB" sz="2400" dirty="0" smtClean="0"/>
              <a:t>6.3.2. Have any disclosure reports been made regarding the actions, activities, etc. of the employees dealing with such information (recorded anonymous calls on reliance telephones, written or official notices by individuals, internal investigation findings, information in the mass media, sociological surveys, internal or external audit findings)? How many? </a:t>
            </a:r>
            <a:endParaRPr lang="lt-LT" sz="2400" dirty="0" smtClean="0"/>
          </a:p>
          <a:p>
            <a:pPr eaLnBrk="1" fontAlgn="auto" hangingPunct="1">
              <a:spcAft>
                <a:spcPts val="0"/>
              </a:spcAft>
              <a:buFont typeface="Arial" pitchFamily="34" charset="0"/>
              <a:buChar char="•"/>
              <a:defRPr/>
            </a:pPr>
            <a:r>
              <a:rPr lang="en-GB" sz="2400" dirty="0" smtClean="0"/>
              <a:t>6.3.3. Has the information been checked/investigated based on such disclosure reports? What are the outcomes of the check/investigation (respective action taken/taken to some extent/investigation in progress/no action taken)?</a:t>
            </a:r>
            <a:endParaRPr lang="lt-LT" sz="2400" dirty="0" smtClean="0"/>
          </a:p>
          <a:p>
            <a:pPr eaLnBrk="1" fontAlgn="auto" hangingPunct="1">
              <a:spcAft>
                <a:spcPts val="0"/>
              </a:spcAft>
              <a:buFont typeface="Arial" pitchFamily="34" charset="0"/>
              <a:buChar char="•"/>
              <a:defRPr/>
            </a:pPr>
            <a:r>
              <a:rPr lang="en-GB" sz="2400" dirty="0" smtClean="0"/>
              <a:t>6.3.4. Are any annual performance-based incentives applied to the employees dealing with such information? Are any sanctions applied? How often? </a:t>
            </a:r>
            <a:endParaRPr lang="lt-LT" sz="2400" dirty="0" smtClean="0"/>
          </a:p>
          <a:p>
            <a:pPr eaLnBrk="1" fontAlgn="auto" hangingPunct="1">
              <a:lnSpc>
                <a:spcPct val="80000"/>
              </a:lnSpc>
              <a:spcAft>
                <a:spcPts val="0"/>
              </a:spcAft>
              <a:buFont typeface="Wingdings" pitchFamily="2" charset="2"/>
              <a:buNone/>
              <a:defRPr/>
            </a:pPr>
            <a:endParaRPr lang="lt-LT" sz="2200" dirty="0" smtClean="0">
              <a:solidFill>
                <a:schemeClr val="tx2"/>
              </a:solidFill>
            </a:endParaRPr>
          </a:p>
        </p:txBody>
      </p:sp>
      <p:sp>
        <p:nvSpPr>
          <p:cNvPr id="5" name="Slide Number Placeholder 5"/>
          <p:cNvSpPr>
            <a:spLocks noGrp="1"/>
          </p:cNvSpPr>
          <p:nvPr>
            <p:ph type="sldNum" sz="quarter" idx="12"/>
          </p:nvPr>
        </p:nvSpPr>
        <p:spPr/>
        <p:txBody>
          <a:bodyPr/>
          <a:lstStyle/>
          <a:p>
            <a:pPr>
              <a:defRPr/>
            </a:pPr>
            <a:fld id="{D50D6DE9-3010-42BA-B949-F0AF767BC27F}" type="slidenum">
              <a:rPr lang="en-US"/>
              <a:pPr>
                <a:defRPr/>
              </a:pPr>
              <a:t>47</a:t>
            </a:fld>
            <a:endParaRPr lang="en-US"/>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5113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70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47000" cy="1676400"/>
          </a:xfrm>
        </p:spPr>
        <p:txBody>
          <a:bodyPr rtlCol="0">
            <a:normAutofit fontScale="90000"/>
          </a:bodyPr>
          <a:lstStyle/>
          <a:p>
            <a:pPr eaLnBrk="1" fontAlgn="auto" hangingPunct="1">
              <a:spcAft>
                <a:spcPts val="0"/>
              </a:spcAft>
              <a:defRPr/>
            </a:pPr>
            <a:r>
              <a:rPr lang="lt-LT" sz="4000" dirty="0" smtClean="0"/>
              <a:t/>
            </a:r>
            <a:br>
              <a:rPr lang="lt-LT" sz="4000" dirty="0" smtClean="0"/>
            </a:br>
            <a:r>
              <a:rPr lang="lt-LT" sz="4000" dirty="0" smtClean="0"/>
              <a:t/>
            </a:r>
            <a:br>
              <a:rPr lang="lt-LT" sz="4000" dirty="0" smtClean="0"/>
            </a:br>
            <a:r>
              <a:rPr lang="lt-LT" sz="2800" i="1" dirty="0" smtClean="0"/>
              <a:t>(</a:t>
            </a:r>
            <a:r>
              <a:rPr lang="en-US" sz="2800" i="1" dirty="0" smtClean="0"/>
              <a:t>1 ANNEX </a:t>
            </a:r>
            <a:r>
              <a:rPr lang="lt-LT" sz="2800" i="1" dirty="0" smtClean="0"/>
              <a:t>)</a:t>
            </a:r>
            <a:r>
              <a:rPr lang="lt-LT" sz="4000" i="1" dirty="0" smtClean="0"/>
              <a:t/>
            </a:r>
            <a:br>
              <a:rPr lang="lt-LT" sz="4000" i="1" dirty="0" smtClean="0"/>
            </a:br>
            <a:endParaRPr lang="en-GB" sz="4000" i="1" dirty="0" smtClean="0"/>
          </a:p>
        </p:txBody>
      </p:sp>
      <p:sp>
        <p:nvSpPr>
          <p:cNvPr id="5" name="Slide Number Placeholder 5"/>
          <p:cNvSpPr>
            <a:spLocks noGrp="1"/>
          </p:cNvSpPr>
          <p:nvPr>
            <p:ph type="sldNum" sz="quarter" idx="12"/>
          </p:nvPr>
        </p:nvSpPr>
        <p:spPr/>
        <p:txBody>
          <a:bodyPr/>
          <a:lstStyle/>
          <a:p>
            <a:pPr>
              <a:defRPr/>
            </a:pPr>
            <a:fld id="{227B9B6F-409F-47B6-B30A-E113EE0282A3}" type="slidenum">
              <a:rPr lang="en-US"/>
              <a:pPr>
                <a:defRPr/>
              </a:pPr>
              <a:t>48</a:t>
            </a:fld>
            <a:endParaRPr lang="en-US"/>
          </a:p>
        </p:txBody>
      </p:sp>
      <p:graphicFrame>
        <p:nvGraphicFramePr>
          <p:cNvPr id="2" name="Table 1"/>
          <p:cNvGraphicFramePr>
            <a:graphicFrameLocks noGrp="1"/>
          </p:cNvGraphicFramePr>
          <p:nvPr/>
        </p:nvGraphicFramePr>
        <p:xfrm>
          <a:off x="558800" y="2909888"/>
          <a:ext cx="8026401" cy="1914938"/>
        </p:xfrm>
        <a:graphic>
          <a:graphicData uri="http://schemas.openxmlformats.org/drawingml/2006/table">
            <a:tbl>
              <a:tblPr firstRow="1" firstCol="1" lastRow="1" lastCol="1" bandRow="1" bandCol="1"/>
              <a:tblGrid>
                <a:gridCol w="2005965"/>
                <a:gridCol w="2006812"/>
                <a:gridCol w="2006812"/>
                <a:gridCol w="2006812"/>
              </a:tblGrid>
              <a:tr h="131462">
                <a:tc>
                  <a:txBody>
                    <a:bodyPr/>
                    <a:lstStyle/>
                    <a:p>
                      <a:pPr>
                        <a:lnSpc>
                          <a:spcPct val="115000"/>
                        </a:lnSpc>
                        <a:spcAft>
                          <a:spcPts val="0"/>
                        </a:spcAft>
                      </a:pPr>
                      <a:r>
                        <a:rPr lang="en-GB" sz="800" b="1">
                          <a:effectLst/>
                          <a:latin typeface="Times New Roman"/>
                          <a:ea typeface="Times New Roman"/>
                        </a:rPr>
                        <a:t>C. Employees</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Times New Roman"/>
                          <a:ea typeface="Times New Roman"/>
                        </a:rPr>
                        <a:t> </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61">
                <a:tc>
                  <a:txBody>
                    <a:bodyPr/>
                    <a:lstStyle/>
                    <a:p>
                      <a:pPr algn="r">
                        <a:lnSpc>
                          <a:spcPct val="115000"/>
                        </a:lnSpc>
                        <a:spcAft>
                          <a:spcPts val="0"/>
                        </a:spcAft>
                      </a:pPr>
                      <a:r>
                        <a:rPr lang="en-GB" sz="800" b="1">
                          <a:effectLst/>
                          <a:latin typeface="Times New Roman"/>
                          <a:ea typeface="Times New Roman"/>
                        </a:rPr>
                        <a:t>C.1. </a:t>
                      </a:r>
                      <a:r>
                        <a:rPr lang="en-GB" sz="700" b="1">
                          <a:effectLst/>
                          <a:latin typeface="Times New Roman"/>
                          <a:ea typeface="Times New Roman"/>
                        </a:rPr>
                        <a:t>. Regulation</a:t>
                      </a:r>
                      <a:endParaRPr lang="lt-LT" sz="900">
                        <a:effectLst/>
                        <a:latin typeface="Times New Roman"/>
                        <a:ea typeface="Times New Roman"/>
                      </a:endParaRPr>
                    </a:p>
                    <a:p>
                      <a:pPr algn="r">
                        <a:lnSpc>
                          <a:spcPct val="115000"/>
                        </a:lnSpc>
                        <a:spcAft>
                          <a:spcPts val="0"/>
                        </a:spcAft>
                      </a:pPr>
                      <a:r>
                        <a:rPr lang="en-GB" sz="700" b="1">
                          <a:effectLst/>
                          <a:latin typeface="Times New Roman"/>
                          <a:ea typeface="Times New Roman"/>
                        </a:rPr>
                        <a:t>of employee</a:t>
                      </a:r>
                      <a:endParaRPr lang="lt-LT" sz="900">
                        <a:effectLst/>
                        <a:latin typeface="Times New Roman"/>
                        <a:ea typeface="Times New Roman"/>
                      </a:endParaRPr>
                    </a:p>
                    <a:p>
                      <a:pPr algn="r">
                        <a:lnSpc>
                          <a:spcPct val="115000"/>
                        </a:lnSpc>
                        <a:spcAft>
                          <a:spcPts val="0"/>
                        </a:spcAft>
                      </a:pPr>
                      <a:r>
                        <a:rPr lang="en-GB" sz="700" b="1">
                          <a:effectLst/>
                          <a:latin typeface="Times New Roman"/>
                          <a:ea typeface="Times New Roman"/>
                        </a:rPr>
                        <a:t>activities</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700">
                          <a:effectLst/>
                          <a:latin typeface="Times New Roman"/>
                          <a:ea typeface="Times New Roman"/>
                        </a:rPr>
                        <a:t>Activities of the employees dealing with such information are narrower than defined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Times New Roman"/>
                          <a:ea typeface="Times New Roman"/>
                        </a:rPr>
                        <a:t>Activities of the employees dealing with such information are broader than defined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Times New Roman"/>
                          <a:ea typeface="Times New Roman"/>
                        </a:rPr>
                        <a:t>Activities of the employees dealing with such information are not defined</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92">
                <a:tc>
                  <a:txBody>
                    <a:bodyPr/>
                    <a:lstStyle/>
                    <a:p>
                      <a:pPr algn="r">
                        <a:lnSpc>
                          <a:spcPct val="115000"/>
                        </a:lnSpc>
                        <a:spcAft>
                          <a:spcPts val="0"/>
                        </a:spcAft>
                      </a:pPr>
                      <a:r>
                        <a:rPr lang="en-GB" sz="800" b="1">
                          <a:effectLst/>
                          <a:latin typeface="Times New Roman"/>
                          <a:ea typeface="Times New Roman"/>
                        </a:rPr>
                        <a:t>C.2. </a:t>
                      </a:r>
                      <a:r>
                        <a:rPr lang="en-GB" sz="700" b="1">
                          <a:effectLst/>
                          <a:latin typeface="Times New Roman"/>
                          <a:ea typeface="Times New Roman"/>
                        </a:rPr>
                        <a:t>Control</a:t>
                      </a:r>
                      <a:endParaRPr lang="lt-LT" sz="900">
                        <a:effectLst/>
                        <a:latin typeface="Times New Roman"/>
                        <a:ea typeface="Times New Roman"/>
                      </a:endParaRPr>
                    </a:p>
                    <a:p>
                      <a:pPr algn="r">
                        <a:lnSpc>
                          <a:spcPct val="115000"/>
                        </a:lnSpc>
                        <a:spcAft>
                          <a:spcPts val="0"/>
                        </a:spcAft>
                      </a:pPr>
                      <a:r>
                        <a:rPr lang="en-GB" sz="700" b="1">
                          <a:effectLst/>
                          <a:latin typeface="Times New Roman"/>
                          <a:ea typeface="Times New Roman"/>
                        </a:rPr>
                        <a:t>of employee</a:t>
                      </a:r>
                      <a:endParaRPr lang="lt-LT" sz="900">
                        <a:effectLst/>
                        <a:latin typeface="Times New Roman"/>
                        <a:ea typeface="Times New Roman"/>
                      </a:endParaRPr>
                    </a:p>
                    <a:p>
                      <a:pPr algn="r">
                        <a:lnSpc>
                          <a:spcPct val="115000"/>
                        </a:lnSpc>
                        <a:spcAft>
                          <a:spcPts val="0"/>
                        </a:spcAft>
                      </a:pPr>
                      <a:r>
                        <a:rPr lang="en-GB" sz="700" b="1">
                          <a:effectLst/>
                          <a:latin typeface="Times New Roman"/>
                          <a:ea typeface="Times New Roman"/>
                        </a:rPr>
                        <a:t>activities</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700">
                          <a:effectLst/>
                          <a:latin typeface="Times New Roman"/>
                          <a:ea typeface="Times New Roman"/>
                        </a:rPr>
                        <a:t>There are disclosure reports* regarding actions, activities, etc. of the employees having such information at their disposal: adequate actions taken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Times New Roman"/>
                          <a:ea typeface="Times New Roman"/>
                        </a:rPr>
                        <a:t>There are disclosure reports* regarding actions, activities, etc. of the employees having such information at their disposal: necessary actions partly taken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Times New Roman"/>
                          <a:ea typeface="Times New Roman"/>
                        </a:rPr>
                        <a:t>There are disclosure reports* regarding actions, activities, etc. of the employees having such information at their disposal: no actions taken</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577">
                <a:tc>
                  <a:txBody>
                    <a:bodyPr/>
                    <a:lstStyle/>
                    <a:p>
                      <a:pPr algn="r">
                        <a:lnSpc>
                          <a:spcPct val="115000"/>
                        </a:lnSpc>
                        <a:spcAft>
                          <a:spcPts val="0"/>
                        </a:spcAft>
                      </a:pPr>
                      <a:r>
                        <a:rPr lang="en-GB" sz="800" b="1">
                          <a:effectLst/>
                          <a:latin typeface="Times New Roman"/>
                          <a:ea typeface="Times New Roman"/>
                        </a:rPr>
                        <a:t>C.3. </a:t>
                      </a:r>
                      <a:r>
                        <a:rPr lang="en-GB" sz="700" b="1">
                          <a:effectLst/>
                          <a:latin typeface="Times New Roman"/>
                          <a:ea typeface="Times New Roman"/>
                        </a:rPr>
                        <a:t>Assessment</a:t>
                      </a:r>
                      <a:endParaRPr lang="lt-LT" sz="900">
                        <a:effectLst/>
                        <a:latin typeface="Times New Roman"/>
                        <a:ea typeface="Times New Roman"/>
                      </a:endParaRPr>
                    </a:p>
                    <a:p>
                      <a:pPr algn="r">
                        <a:lnSpc>
                          <a:spcPct val="115000"/>
                        </a:lnSpc>
                        <a:spcAft>
                          <a:spcPts val="0"/>
                        </a:spcAft>
                      </a:pPr>
                      <a:r>
                        <a:rPr lang="en-GB" sz="700" b="1">
                          <a:effectLst/>
                          <a:latin typeface="Times New Roman"/>
                          <a:ea typeface="Times New Roman"/>
                        </a:rPr>
                        <a:t>of employee</a:t>
                      </a:r>
                      <a:endParaRPr lang="lt-LT" sz="900">
                        <a:effectLst/>
                        <a:latin typeface="Times New Roman"/>
                        <a:ea typeface="Times New Roman"/>
                      </a:endParaRPr>
                    </a:p>
                    <a:p>
                      <a:pPr algn="r">
                        <a:lnSpc>
                          <a:spcPct val="115000"/>
                        </a:lnSpc>
                        <a:spcAft>
                          <a:spcPts val="0"/>
                        </a:spcAft>
                      </a:pPr>
                      <a:r>
                        <a:rPr lang="en-GB" sz="700" b="1">
                          <a:effectLst/>
                          <a:latin typeface="Times New Roman"/>
                          <a:ea typeface="Times New Roman"/>
                        </a:rPr>
                        <a:t>performance</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GB" sz="700">
                          <a:effectLst/>
                          <a:latin typeface="Times New Roman"/>
                          <a:ea typeface="Times New Roman"/>
                        </a:rPr>
                        <a:t>Employees dealing with such information were applied incentives for their performance two or more times per year</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Times New Roman"/>
                          <a:ea typeface="Times New Roman"/>
                        </a:rPr>
                        <a:t>Employees having such information at their disposal have two or more disciplinary sanctions</a:t>
                      </a:r>
                      <a:endParaRPr lang="lt-LT" sz="90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dirty="0">
                          <a:effectLst/>
                          <a:latin typeface="Times New Roman"/>
                          <a:ea typeface="Times New Roman"/>
                        </a:rPr>
                        <a:t>Employees having such information at their disposal are neither given incentives, nor disciplinary sanctions for their performance</a:t>
                      </a:r>
                      <a:endParaRPr lang="lt-LT" sz="900" dirty="0">
                        <a:effectLst/>
                        <a:latin typeface="Times New Roman"/>
                        <a:ea typeface="Times New Roman"/>
                      </a:endParaRPr>
                    </a:p>
                  </a:txBody>
                  <a:tcPr marL="91449" marR="91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07" name="Rectangle 8"/>
          <p:cNvSpPr>
            <a:spLocks noChangeArrowheads="1"/>
          </p:cNvSpPr>
          <p:nvPr/>
        </p:nvSpPr>
        <p:spPr bwMode="auto">
          <a:xfrm>
            <a:off x="558800" y="267905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SzTx/>
              <a:buFontTx/>
              <a:buNone/>
            </a:pPr>
            <a:endParaRPr lang="lt-LT" altLang="en-US" sz="2400" b="0">
              <a:latin typeface="Times New Roman" pitchFamily="18" charset="0"/>
            </a:endParaRPr>
          </a:p>
        </p:txBody>
      </p:sp>
      <p:pic>
        <p:nvPicPr>
          <p:cNvPr id="246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6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99948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68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E0279F3-12AA-4044-855C-41D5FAD081FD}" type="slidenum">
              <a:rPr lang="en-US"/>
              <a:pPr>
                <a:defRPr/>
              </a:pPr>
              <a:t>49</a:t>
            </a:fld>
            <a:endParaRPr lang="en-US"/>
          </a:p>
        </p:txBody>
      </p:sp>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sz="3200" i="1" dirty="0" smtClean="0"/>
              <a:t/>
            </a:r>
            <a:br>
              <a:rPr lang="en-US" sz="3200" i="1" dirty="0" smtClean="0"/>
            </a:br>
            <a:r>
              <a:rPr lang="en-US" sz="3200" i="1" dirty="0" smtClean="0"/>
              <a:t/>
            </a:r>
            <a:br>
              <a:rPr lang="en-US" sz="3200" i="1" dirty="0" smtClean="0"/>
            </a:br>
            <a:r>
              <a:rPr lang="en-US" sz="3200" i="1" dirty="0" smtClean="0"/>
              <a:t>(1 ANNEX) </a:t>
            </a:r>
            <a:endParaRPr lang="lt-LT" sz="3200" i="1" dirty="0" smtClean="0"/>
          </a:p>
        </p:txBody>
      </p:sp>
      <p:graphicFrame>
        <p:nvGraphicFramePr>
          <p:cNvPr id="25604" name="Object 9"/>
          <p:cNvGraphicFramePr>
            <a:graphicFrameLocks noChangeAspect="1"/>
          </p:cNvGraphicFramePr>
          <p:nvPr/>
        </p:nvGraphicFramePr>
        <p:xfrm>
          <a:off x="395818" y="1671638"/>
          <a:ext cx="8352367" cy="3514725"/>
        </p:xfrm>
        <a:graphic>
          <a:graphicData uri="http://schemas.openxmlformats.org/presentationml/2006/ole">
            <mc:AlternateContent xmlns:mc="http://schemas.openxmlformats.org/markup-compatibility/2006">
              <mc:Choice xmlns:v="urn:schemas-microsoft-com:vml" Requires="v">
                <p:oleObj spid="_x0000_s1028" name="Document" r:id="rId4" imgW="6263519" imgH="4686382" progId="Word.Document.12">
                  <p:embed/>
                </p:oleObj>
              </mc:Choice>
              <mc:Fallback>
                <p:oleObj name="Document" r:id="rId4" imgW="6263519" imgH="4686382"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18" y="1671638"/>
                        <a:ext cx="835236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7040" y="95250"/>
            <a:ext cx="2196678" cy="6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1" y="95251"/>
            <a:ext cx="114172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3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2886" name="Group 6"/>
          <p:cNvGrpSpPr>
            <a:grpSpLocks/>
          </p:cNvGrpSpPr>
          <p:nvPr/>
        </p:nvGrpSpPr>
        <p:grpSpPr bwMode="auto">
          <a:xfrm>
            <a:off x="1981200" y="1828800"/>
            <a:ext cx="1524000" cy="1444625"/>
            <a:chOff x="1248" y="1344"/>
            <a:chExt cx="1104" cy="624"/>
          </a:xfrm>
        </p:grpSpPr>
        <p:sp>
          <p:nvSpPr>
            <p:cNvPr id="13355" name="Text Box 7"/>
            <p:cNvSpPr txBox="1">
              <a:spLocks noChangeArrowheads="1"/>
            </p:cNvSpPr>
            <p:nvPr/>
          </p:nvSpPr>
          <p:spPr bwMode="auto">
            <a:xfrm>
              <a:off x="1248" y="1344"/>
              <a:ext cx="1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endParaRPr lang="en-GB" altLang="en-US" b="0">
                <a:latin typeface="Myriad Pro" pitchFamily="34" charset="0"/>
              </a:endParaRPr>
            </a:p>
          </p:txBody>
        </p:sp>
        <p:sp>
          <p:nvSpPr>
            <p:cNvPr id="13356" name="Rectangle 8"/>
            <p:cNvSpPr>
              <a:spLocks noChangeArrowheads="1"/>
            </p:cNvSpPr>
            <p:nvPr/>
          </p:nvSpPr>
          <p:spPr bwMode="auto">
            <a:xfrm>
              <a:off x="1344" y="1344"/>
              <a:ext cx="912"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Establish a steering committee</a:t>
              </a:r>
              <a:endParaRPr lang="en-US" altLang="en-US" sz="2000" b="0">
                <a:latin typeface="Myriad Pro" pitchFamily="34" charset="0"/>
              </a:endParaRPr>
            </a:p>
          </p:txBody>
        </p:sp>
      </p:grpSp>
      <p:sp>
        <p:nvSpPr>
          <p:cNvPr id="122890" name="Rectangle 10"/>
          <p:cNvSpPr>
            <a:spLocks noChangeArrowheads="1"/>
          </p:cNvSpPr>
          <p:nvPr/>
        </p:nvSpPr>
        <p:spPr bwMode="auto">
          <a:xfrm>
            <a:off x="3810000" y="1828800"/>
            <a:ext cx="1828800" cy="1444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Identify national institution or civil society organisation </a:t>
            </a:r>
            <a:br>
              <a:rPr lang="en-GB" altLang="en-US" b="0"/>
            </a:br>
            <a:r>
              <a:rPr lang="en-GB" altLang="en-US" b="0"/>
              <a:t>for hosting initiative</a:t>
            </a:r>
            <a:endParaRPr lang="en-US" altLang="en-US" sz="2000" b="0">
              <a:latin typeface="Myriad Pro" pitchFamily="34" charset="0"/>
            </a:endParaRPr>
          </a:p>
        </p:txBody>
      </p:sp>
      <p:grpSp>
        <p:nvGrpSpPr>
          <p:cNvPr id="122892" name="Group 12"/>
          <p:cNvGrpSpPr>
            <a:grpSpLocks/>
          </p:cNvGrpSpPr>
          <p:nvPr/>
        </p:nvGrpSpPr>
        <p:grpSpPr bwMode="auto">
          <a:xfrm>
            <a:off x="5943600" y="1828800"/>
            <a:ext cx="914400" cy="1444625"/>
            <a:chOff x="3840" y="1344"/>
            <a:chExt cx="672" cy="624"/>
          </a:xfrm>
        </p:grpSpPr>
        <p:sp>
          <p:nvSpPr>
            <p:cNvPr id="13353" name="Text Box 13"/>
            <p:cNvSpPr txBox="1">
              <a:spLocks noChangeArrowheads="1"/>
            </p:cNvSpPr>
            <p:nvPr/>
          </p:nvSpPr>
          <p:spPr bwMode="auto">
            <a:xfrm>
              <a:off x="3936" y="1392"/>
              <a:ext cx="5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endParaRPr lang="en-GB" altLang="en-US" b="0">
                <a:latin typeface="Myriad Pro" pitchFamily="34" charset="0"/>
              </a:endParaRPr>
            </a:p>
          </p:txBody>
        </p:sp>
        <p:sp>
          <p:nvSpPr>
            <p:cNvPr id="13354" name="Rectangle 14"/>
            <p:cNvSpPr>
              <a:spLocks noChangeArrowheads="1"/>
            </p:cNvSpPr>
            <p:nvPr/>
          </p:nvSpPr>
          <p:spPr bwMode="auto">
            <a:xfrm>
              <a:off x="3840" y="1344"/>
              <a:ext cx="672"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0"/>
                </a:spcBef>
              </a:pPr>
              <a:r>
                <a:rPr lang="en-GB" altLang="en-US" b="0"/>
                <a:t>Raise</a:t>
              </a:r>
              <a:br>
                <a:rPr lang="en-GB" altLang="en-US" b="0"/>
              </a:br>
              <a:r>
                <a:rPr lang="en-GB" altLang="en-US" b="0"/>
                <a:t>funds</a:t>
              </a:r>
              <a:endParaRPr lang="en-US" altLang="en-US" b="0"/>
            </a:p>
          </p:txBody>
        </p:sp>
      </p:grpSp>
      <p:sp>
        <p:nvSpPr>
          <p:cNvPr id="122895" name="Rectangle 15"/>
          <p:cNvSpPr>
            <a:spLocks noChangeArrowheads="1"/>
          </p:cNvSpPr>
          <p:nvPr/>
        </p:nvSpPr>
        <p:spPr bwMode="auto">
          <a:xfrm>
            <a:off x="7162800" y="1828800"/>
            <a:ext cx="1752600" cy="1444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Conduct multi-stakeholder dialogue on governance priorities</a:t>
            </a:r>
            <a:endParaRPr lang="en-US" altLang="en-US" sz="2000" b="0">
              <a:latin typeface="Myriad Pro" pitchFamily="34" charset="0"/>
            </a:endParaRPr>
          </a:p>
        </p:txBody>
      </p:sp>
      <p:grpSp>
        <p:nvGrpSpPr>
          <p:cNvPr id="122899" name="Group 19"/>
          <p:cNvGrpSpPr>
            <a:grpSpLocks/>
          </p:cNvGrpSpPr>
          <p:nvPr/>
        </p:nvGrpSpPr>
        <p:grpSpPr bwMode="auto">
          <a:xfrm>
            <a:off x="7620000" y="3810000"/>
            <a:ext cx="1447800" cy="1096963"/>
            <a:chOff x="4848" y="2400"/>
            <a:chExt cx="1008" cy="720"/>
          </a:xfrm>
        </p:grpSpPr>
        <p:sp>
          <p:nvSpPr>
            <p:cNvPr id="13351" name="Text Box 20"/>
            <p:cNvSpPr txBox="1">
              <a:spLocks noChangeArrowheads="1"/>
            </p:cNvSpPr>
            <p:nvPr/>
          </p:nvSpPr>
          <p:spPr bwMode="auto">
            <a:xfrm>
              <a:off x="4944" y="2504"/>
              <a:ext cx="9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endParaRPr lang="en-GB" altLang="en-US" b="0">
                <a:latin typeface="Myriad Pro" pitchFamily="34" charset="0"/>
              </a:endParaRPr>
            </a:p>
          </p:txBody>
        </p:sp>
        <p:sp>
          <p:nvSpPr>
            <p:cNvPr id="13352" name="Rectangle 21"/>
            <p:cNvSpPr>
              <a:spLocks noChangeArrowheads="1"/>
            </p:cNvSpPr>
            <p:nvPr/>
          </p:nvSpPr>
          <p:spPr bwMode="auto">
            <a:xfrm>
              <a:off x="4848" y="2400"/>
              <a:ext cx="91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Decide who will do the research</a:t>
              </a:r>
              <a:endParaRPr lang="en-US" altLang="en-US" sz="2000" b="0">
                <a:latin typeface="Myriad Pro" pitchFamily="34" charset="0"/>
              </a:endParaRPr>
            </a:p>
          </p:txBody>
        </p:sp>
      </p:grpSp>
      <p:grpSp>
        <p:nvGrpSpPr>
          <p:cNvPr id="122902" name="Group 22"/>
          <p:cNvGrpSpPr>
            <a:grpSpLocks/>
          </p:cNvGrpSpPr>
          <p:nvPr/>
        </p:nvGrpSpPr>
        <p:grpSpPr bwMode="auto">
          <a:xfrm>
            <a:off x="6049963" y="3810000"/>
            <a:ext cx="1371600" cy="1096963"/>
            <a:chOff x="3648" y="2400"/>
            <a:chExt cx="864" cy="720"/>
          </a:xfrm>
        </p:grpSpPr>
        <p:sp>
          <p:nvSpPr>
            <p:cNvPr id="13349" name="Text Box 23"/>
            <p:cNvSpPr txBox="1">
              <a:spLocks noChangeArrowheads="1"/>
            </p:cNvSpPr>
            <p:nvPr/>
          </p:nvSpPr>
          <p:spPr bwMode="auto">
            <a:xfrm>
              <a:off x="3648" y="2504"/>
              <a:ext cx="81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endParaRPr lang="en-GB" altLang="en-US" b="0">
                <a:latin typeface="Myriad Pro" pitchFamily="34" charset="0"/>
              </a:endParaRPr>
            </a:p>
          </p:txBody>
        </p:sp>
        <p:sp>
          <p:nvSpPr>
            <p:cNvPr id="13350" name="Rectangle 24"/>
            <p:cNvSpPr>
              <a:spLocks noChangeArrowheads="1"/>
            </p:cNvSpPr>
            <p:nvPr/>
          </p:nvSpPr>
          <p:spPr bwMode="auto">
            <a:xfrm>
              <a:off x="3648" y="2400"/>
              <a:ext cx="864"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Select type of assessment</a:t>
              </a:r>
              <a:endParaRPr lang="en-US" altLang="en-US" sz="2000" b="0">
                <a:latin typeface="Myriad Pro" pitchFamily="34" charset="0"/>
              </a:endParaRPr>
            </a:p>
          </p:txBody>
        </p:sp>
      </p:grpSp>
      <p:sp>
        <p:nvSpPr>
          <p:cNvPr id="122905" name="Rectangle 25"/>
          <p:cNvSpPr>
            <a:spLocks noChangeArrowheads="1"/>
          </p:cNvSpPr>
          <p:nvPr/>
        </p:nvSpPr>
        <p:spPr bwMode="auto">
          <a:xfrm>
            <a:off x="4556125" y="3810000"/>
            <a:ext cx="1295400" cy="109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Decide on assessment framework</a:t>
            </a:r>
            <a:endParaRPr lang="en-US" altLang="en-US" sz="2000" b="0">
              <a:latin typeface="Myriad Pro" pitchFamily="34" charset="0"/>
            </a:endParaRPr>
          </a:p>
        </p:txBody>
      </p:sp>
      <p:sp>
        <p:nvSpPr>
          <p:cNvPr id="122906" name="Rectangle 26"/>
          <p:cNvSpPr>
            <a:spLocks noChangeArrowheads="1"/>
          </p:cNvSpPr>
          <p:nvPr/>
        </p:nvSpPr>
        <p:spPr bwMode="auto">
          <a:xfrm>
            <a:off x="2986088" y="3810000"/>
            <a:ext cx="1371600" cy="109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Decide on indicators</a:t>
            </a:r>
            <a:endParaRPr lang="en-US" altLang="en-US" sz="2000" b="0">
              <a:latin typeface="Myriad Pro" pitchFamily="34" charset="0"/>
            </a:endParaRPr>
          </a:p>
        </p:txBody>
      </p:sp>
      <p:sp>
        <p:nvSpPr>
          <p:cNvPr id="122910" name="Rectangle 30"/>
          <p:cNvSpPr>
            <a:spLocks noChangeArrowheads="1"/>
          </p:cNvSpPr>
          <p:nvPr/>
        </p:nvSpPr>
        <p:spPr bwMode="auto">
          <a:xfrm>
            <a:off x="228600" y="3810000"/>
            <a:ext cx="1143000" cy="109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Decide on sampling</a:t>
            </a:r>
            <a:endParaRPr lang="en-US" altLang="en-US" sz="2000" b="0">
              <a:latin typeface="Myriad Pro" pitchFamily="34" charset="0"/>
            </a:endParaRPr>
          </a:p>
        </p:txBody>
      </p:sp>
      <p:sp>
        <p:nvSpPr>
          <p:cNvPr id="122917" name="Rectangle 37"/>
          <p:cNvSpPr>
            <a:spLocks noChangeArrowheads="1"/>
          </p:cNvSpPr>
          <p:nvPr/>
        </p:nvSpPr>
        <p:spPr bwMode="auto">
          <a:xfrm>
            <a:off x="228600" y="5334000"/>
            <a:ext cx="914400"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Analyse results</a:t>
            </a:r>
            <a:endParaRPr lang="en-US" altLang="en-US" sz="1800" b="0"/>
          </a:p>
        </p:txBody>
      </p:sp>
      <p:sp>
        <p:nvSpPr>
          <p:cNvPr id="122918" name="Rectangle 38"/>
          <p:cNvSpPr>
            <a:spLocks noChangeArrowheads="1"/>
          </p:cNvSpPr>
          <p:nvPr/>
        </p:nvSpPr>
        <p:spPr bwMode="auto">
          <a:xfrm>
            <a:off x="1252538" y="5334000"/>
            <a:ext cx="1371600"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Disseminate results</a:t>
            </a:r>
            <a:endParaRPr lang="en-US" altLang="en-US" sz="2000" b="0">
              <a:latin typeface="Myriad Pro" pitchFamily="34" charset="0"/>
            </a:endParaRPr>
          </a:p>
        </p:txBody>
      </p:sp>
      <p:sp>
        <p:nvSpPr>
          <p:cNvPr id="122919" name="Rectangle 39"/>
          <p:cNvSpPr>
            <a:spLocks noChangeArrowheads="1"/>
          </p:cNvSpPr>
          <p:nvPr/>
        </p:nvSpPr>
        <p:spPr bwMode="auto">
          <a:xfrm>
            <a:off x="2733675" y="5334000"/>
            <a:ext cx="1447800"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Conduct multi-stakeholder consultation</a:t>
            </a:r>
            <a:endParaRPr lang="en-US" altLang="en-US" sz="2000" b="0">
              <a:latin typeface="Myriad Pro" pitchFamily="34" charset="0"/>
            </a:endParaRPr>
          </a:p>
        </p:txBody>
      </p:sp>
      <p:sp>
        <p:nvSpPr>
          <p:cNvPr id="122920" name="Rectangle 40"/>
          <p:cNvSpPr>
            <a:spLocks noChangeArrowheads="1"/>
          </p:cNvSpPr>
          <p:nvPr/>
        </p:nvSpPr>
        <p:spPr bwMode="auto">
          <a:xfrm>
            <a:off x="4291013" y="5334000"/>
            <a:ext cx="1828800"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Develop policy recommendations</a:t>
            </a:r>
            <a:endParaRPr lang="en-US" altLang="en-US" sz="2000" b="0">
              <a:latin typeface="Myriad Pro" pitchFamily="34" charset="0"/>
            </a:endParaRPr>
          </a:p>
        </p:txBody>
      </p:sp>
      <p:sp>
        <p:nvSpPr>
          <p:cNvPr id="122921" name="Rectangle 41"/>
          <p:cNvSpPr>
            <a:spLocks noChangeArrowheads="1"/>
          </p:cNvSpPr>
          <p:nvPr/>
        </p:nvSpPr>
        <p:spPr bwMode="auto">
          <a:xfrm>
            <a:off x="6229350" y="5334000"/>
            <a:ext cx="1050925"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Conduct policy reform</a:t>
            </a:r>
            <a:endParaRPr lang="en-US" altLang="en-US" sz="2000" b="0">
              <a:latin typeface="Myriad Pro" pitchFamily="34" charset="0"/>
            </a:endParaRPr>
          </a:p>
        </p:txBody>
      </p:sp>
      <p:sp>
        <p:nvSpPr>
          <p:cNvPr id="122922" name="Rectangle 42"/>
          <p:cNvSpPr>
            <a:spLocks noChangeArrowheads="1"/>
          </p:cNvSpPr>
          <p:nvPr/>
        </p:nvSpPr>
        <p:spPr bwMode="auto">
          <a:xfrm>
            <a:off x="7391400" y="5334000"/>
            <a:ext cx="1524000" cy="1216025"/>
          </a:xfrm>
          <a:prstGeom prst="rect">
            <a:avLst/>
          </a:prstGeom>
          <a:solidFill>
            <a:schemeClr val="bg1"/>
          </a:solidFill>
          <a:ln w="9525">
            <a:solidFill>
              <a:schemeClr val="tx1"/>
            </a:solidFill>
            <a:miter lim="800000"/>
            <a:headEnd/>
            <a:tailEnd/>
          </a:ln>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Institutionalize and repeat </a:t>
            </a:r>
            <a:br>
              <a:rPr lang="en-GB" altLang="en-US" b="0"/>
            </a:br>
            <a:r>
              <a:rPr lang="en-GB" altLang="en-US" b="0"/>
              <a:t>at regular intervals</a:t>
            </a:r>
            <a:endParaRPr lang="en-US" altLang="en-US" sz="2000" b="0">
              <a:latin typeface="Myriad Pro" pitchFamily="34" charset="0"/>
            </a:endParaRPr>
          </a:p>
        </p:txBody>
      </p:sp>
      <p:sp>
        <p:nvSpPr>
          <p:cNvPr id="122939" name="Rectangle 59"/>
          <p:cNvSpPr>
            <a:spLocks noGrp="1" noChangeArrowheads="1"/>
          </p:cNvSpPr>
          <p:nvPr>
            <p:ph type="title"/>
          </p:nvPr>
        </p:nvSpPr>
        <p:spPr>
          <a:xfrm>
            <a:off x="149225" y="381000"/>
            <a:ext cx="8886825" cy="838200"/>
          </a:xfrm>
        </p:spPr>
        <p:txBody>
          <a:bodyPr>
            <a:normAutofit fontScale="90000"/>
          </a:bodyPr>
          <a:lstStyle/>
          <a:p>
            <a:pPr eaLnBrk="1" fontAlgn="auto" hangingPunct="1">
              <a:spcAft>
                <a:spcPts val="0"/>
              </a:spcAft>
              <a:defRPr/>
            </a:pPr>
            <a:r>
              <a:rPr lang="en-US" sz="3600" dirty="0" smtClean="0"/>
              <a:t>WHERE ARE WE NOW? (Discussion) </a:t>
            </a:r>
            <a:br>
              <a:rPr lang="en-US" sz="3600" dirty="0" smtClean="0"/>
            </a:br>
            <a:r>
              <a:rPr lang="en-US" sz="3600" dirty="0" smtClean="0"/>
              <a:t>Key </a:t>
            </a:r>
            <a:r>
              <a:rPr lang="en-US" sz="3600" dirty="0"/>
              <a:t>steps in conducting </a:t>
            </a:r>
            <a:r>
              <a:rPr lang="en-US" sz="3600" dirty="0" smtClean="0"/>
              <a:t>CRA</a:t>
            </a:r>
            <a:endParaRPr lang="en-US" sz="3600" dirty="0"/>
          </a:p>
        </p:txBody>
      </p:sp>
      <p:sp>
        <p:nvSpPr>
          <p:cNvPr id="122941" name="Text Box 61"/>
          <p:cNvSpPr txBox="1">
            <a:spLocks noChangeArrowheads="1"/>
          </p:cNvSpPr>
          <p:nvPr/>
        </p:nvSpPr>
        <p:spPr bwMode="auto">
          <a:xfrm>
            <a:off x="228600" y="1828800"/>
            <a:ext cx="1447800" cy="1444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Identify key stakeholders</a:t>
            </a:r>
            <a:endParaRPr lang="en-US" altLang="en-US"/>
          </a:p>
        </p:txBody>
      </p:sp>
      <p:sp>
        <p:nvSpPr>
          <p:cNvPr id="122942" name="Text Box 62"/>
          <p:cNvSpPr txBox="1">
            <a:spLocks noChangeArrowheads="1"/>
          </p:cNvSpPr>
          <p:nvPr/>
        </p:nvSpPr>
        <p:spPr bwMode="auto">
          <a:xfrm>
            <a:off x="1568450" y="3810000"/>
            <a:ext cx="1219200" cy="10969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30000"/>
              </a:spcBef>
              <a:spcAft>
                <a:spcPct val="0"/>
              </a:spcAft>
              <a:defRPr sz="1600" b="1">
                <a:solidFill>
                  <a:schemeClr val="tx1"/>
                </a:solidFill>
                <a:latin typeface="Arial" charset="0"/>
              </a:defRPr>
            </a:lvl6pPr>
            <a:lvl7pPr marL="2971800" indent="-228600" eaLnBrk="0" fontAlgn="base" hangingPunct="0">
              <a:spcBef>
                <a:spcPct val="30000"/>
              </a:spcBef>
              <a:spcAft>
                <a:spcPct val="0"/>
              </a:spcAft>
              <a:defRPr sz="1600" b="1">
                <a:solidFill>
                  <a:schemeClr val="tx1"/>
                </a:solidFill>
                <a:latin typeface="Arial" charset="0"/>
              </a:defRPr>
            </a:lvl7pPr>
            <a:lvl8pPr marL="3429000" indent="-228600" eaLnBrk="0" fontAlgn="base" hangingPunct="0">
              <a:spcBef>
                <a:spcPct val="30000"/>
              </a:spcBef>
              <a:spcAft>
                <a:spcPct val="0"/>
              </a:spcAft>
              <a:defRPr sz="1600" b="1">
                <a:solidFill>
                  <a:schemeClr val="tx1"/>
                </a:solidFill>
                <a:latin typeface="Arial" charset="0"/>
              </a:defRPr>
            </a:lvl8pPr>
            <a:lvl9pPr marL="3886200" indent="-228600" eaLnBrk="0" fontAlgn="base" hangingPunct="0">
              <a:spcBef>
                <a:spcPct val="30000"/>
              </a:spcBef>
              <a:spcAft>
                <a:spcPct val="0"/>
              </a:spcAft>
              <a:defRPr sz="1600" b="1">
                <a:solidFill>
                  <a:schemeClr val="tx1"/>
                </a:solidFill>
                <a:latin typeface="Arial" charset="0"/>
              </a:defRPr>
            </a:lvl9pPr>
          </a:lstStyle>
          <a:p>
            <a:pPr algn="ctr" eaLnBrk="1" hangingPunct="1">
              <a:spcBef>
                <a:spcPct val="50000"/>
              </a:spcBef>
            </a:pPr>
            <a:r>
              <a:rPr lang="en-GB" altLang="en-US" b="0"/>
              <a:t>Decide how to collect data</a:t>
            </a:r>
            <a:endParaRPr lang="en-US" altLang="en-US"/>
          </a:p>
        </p:txBody>
      </p:sp>
      <p:cxnSp>
        <p:nvCxnSpPr>
          <p:cNvPr id="122944" name="AutoShape 64"/>
          <p:cNvCxnSpPr>
            <a:cxnSpLocks noChangeShapeType="1"/>
            <a:stCxn id="122941" idx="3"/>
            <a:endCxn id="13356" idx="1"/>
          </p:cNvCxnSpPr>
          <p:nvPr/>
        </p:nvCxnSpPr>
        <p:spPr bwMode="auto">
          <a:xfrm>
            <a:off x="1676400" y="2551113"/>
            <a:ext cx="43656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45" name="AutoShape 65"/>
          <p:cNvCxnSpPr>
            <a:cxnSpLocks noChangeShapeType="1"/>
            <a:stCxn id="13356" idx="3"/>
            <a:endCxn id="122890" idx="1"/>
          </p:cNvCxnSpPr>
          <p:nvPr/>
        </p:nvCxnSpPr>
        <p:spPr bwMode="auto">
          <a:xfrm>
            <a:off x="3373438" y="2551113"/>
            <a:ext cx="43656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46" name="AutoShape 66"/>
          <p:cNvCxnSpPr>
            <a:cxnSpLocks noChangeShapeType="1"/>
            <a:stCxn id="122890" idx="3"/>
            <a:endCxn id="13354" idx="1"/>
          </p:cNvCxnSpPr>
          <p:nvPr/>
        </p:nvCxnSpPr>
        <p:spPr bwMode="auto">
          <a:xfrm>
            <a:off x="5638800" y="2551113"/>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48" name="AutoShape 68"/>
          <p:cNvCxnSpPr>
            <a:cxnSpLocks noChangeShapeType="1"/>
            <a:stCxn id="13354" idx="3"/>
            <a:endCxn id="122895" idx="1"/>
          </p:cNvCxnSpPr>
          <p:nvPr/>
        </p:nvCxnSpPr>
        <p:spPr bwMode="auto">
          <a:xfrm>
            <a:off x="6858000" y="2551113"/>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49" name="AutoShape 69"/>
          <p:cNvCxnSpPr>
            <a:cxnSpLocks noChangeShapeType="1"/>
            <a:stCxn id="122895" idx="2"/>
            <a:endCxn id="13352" idx="0"/>
          </p:cNvCxnSpPr>
          <p:nvPr/>
        </p:nvCxnSpPr>
        <p:spPr bwMode="auto">
          <a:xfrm>
            <a:off x="8039100" y="3273425"/>
            <a:ext cx="236538" cy="5365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0" name="AutoShape 70"/>
          <p:cNvCxnSpPr>
            <a:cxnSpLocks noChangeShapeType="1"/>
            <a:stCxn id="13352" idx="1"/>
            <a:endCxn id="13350" idx="3"/>
          </p:cNvCxnSpPr>
          <p:nvPr/>
        </p:nvCxnSpPr>
        <p:spPr bwMode="auto">
          <a:xfrm flipH="1">
            <a:off x="7421563" y="4359275"/>
            <a:ext cx="1984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1" name="AutoShape 71"/>
          <p:cNvCxnSpPr>
            <a:cxnSpLocks noChangeShapeType="1"/>
            <a:stCxn id="13350" idx="1"/>
            <a:endCxn id="122905" idx="3"/>
          </p:cNvCxnSpPr>
          <p:nvPr/>
        </p:nvCxnSpPr>
        <p:spPr bwMode="auto">
          <a:xfrm flipH="1">
            <a:off x="5851525" y="4359275"/>
            <a:ext cx="1984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2" name="AutoShape 72"/>
          <p:cNvCxnSpPr>
            <a:cxnSpLocks noChangeShapeType="1"/>
            <a:stCxn id="122905" idx="1"/>
            <a:endCxn id="122906" idx="3"/>
          </p:cNvCxnSpPr>
          <p:nvPr/>
        </p:nvCxnSpPr>
        <p:spPr bwMode="auto">
          <a:xfrm flipH="1">
            <a:off x="4357688" y="4359275"/>
            <a:ext cx="1984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3" name="AutoShape 73"/>
          <p:cNvCxnSpPr>
            <a:cxnSpLocks noChangeShapeType="1"/>
            <a:stCxn id="122906" idx="1"/>
            <a:endCxn id="122942" idx="3"/>
          </p:cNvCxnSpPr>
          <p:nvPr/>
        </p:nvCxnSpPr>
        <p:spPr bwMode="auto">
          <a:xfrm flipH="1">
            <a:off x="2787650" y="4359275"/>
            <a:ext cx="1984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4" name="AutoShape 74"/>
          <p:cNvCxnSpPr>
            <a:cxnSpLocks noChangeShapeType="1"/>
            <a:stCxn id="122942" idx="1"/>
            <a:endCxn id="122910" idx="3"/>
          </p:cNvCxnSpPr>
          <p:nvPr/>
        </p:nvCxnSpPr>
        <p:spPr bwMode="auto">
          <a:xfrm flipH="1">
            <a:off x="1371600" y="4359275"/>
            <a:ext cx="1968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5" name="AutoShape 75"/>
          <p:cNvCxnSpPr>
            <a:cxnSpLocks noChangeShapeType="1"/>
            <a:stCxn id="122910" idx="2"/>
            <a:endCxn id="122917" idx="0"/>
          </p:cNvCxnSpPr>
          <p:nvPr/>
        </p:nvCxnSpPr>
        <p:spPr bwMode="auto">
          <a:xfrm flipH="1">
            <a:off x="685800" y="4906963"/>
            <a:ext cx="114300" cy="4270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6" name="AutoShape 76"/>
          <p:cNvCxnSpPr>
            <a:cxnSpLocks noChangeShapeType="1"/>
            <a:stCxn id="122917" idx="3"/>
            <a:endCxn id="122918" idx="1"/>
          </p:cNvCxnSpPr>
          <p:nvPr/>
        </p:nvCxnSpPr>
        <p:spPr bwMode="auto">
          <a:xfrm>
            <a:off x="1143000" y="5942013"/>
            <a:ext cx="1095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7" name="AutoShape 77"/>
          <p:cNvCxnSpPr>
            <a:cxnSpLocks noChangeShapeType="1"/>
            <a:stCxn id="122918" idx="3"/>
            <a:endCxn id="122919" idx="1"/>
          </p:cNvCxnSpPr>
          <p:nvPr/>
        </p:nvCxnSpPr>
        <p:spPr bwMode="auto">
          <a:xfrm>
            <a:off x="2624138" y="5942013"/>
            <a:ext cx="1095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8" name="AutoShape 78"/>
          <p:cNvCxnSpPr>
            <a:cxnSpLocks noChangeShapeType="1"/>
            <a:stCxn id="122919" idx="3"/>
            <a:endCxn id="122920" idx="1"/>
          </p:cNvCxnSpPr>
          <p:nvPr/>
        </p:nvCxnSpPr>
        <p:spPr bwMode="auto">
          <a:xfrm>
            <a:off x="4181475" y="5942013"/>
            <a:ext cx="1095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9" name="AutoShape 79"/>
          <p:cNvCxnSpPr>
            <a:cxnSpLocks noChangeShapeType="1"/>
            <a:stCxn id="122920" idx="3"/>
            <a:endCxn id="122921" idx="1"/>
          </p:cNvCxnSpPr>
          <p:nvPr/>
        </p:nvCxnSpPr>
        <p:spPr bwMode="auto">
          <a:xfrm>
            <a:off x="6119813" y="5942013"/>
            <a:ext cx="1095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60" name="AutoShape 80"/>
          <p:cNvCxnSpPr>
            <a:cxnSpLocks noChangeShapeType="1"/>
            <a:stCxn id="122921" idx="3"/>
            <a:endCxn id="122922" idx="1"/>
          </p:cNvCxnSpPr>
          <p:nvPr/>
        </p:nvCxnSpPr>
        <p:spPr bwMode="auto">
          <a:xfrm>
            <a:off x="7280275" y="5942013"/>
            <a:ext cx="1111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7620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734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22944"/>
                                        </p:tgtEl>
                                        <p:attrNameLst>
                                          <p:attrName>style.visibility</p:attrName>
                                        </p:attrNameLst>
                                      </p:cBhvr>
                                      <p:to>
                                        <p:strVal val="visible"/>
                                      </p:to>
                                    </p:set>
                                    <p:animEffect transition="in" filter="wipe(left)">
                                      <p:cBhvr>
                                        <p:cTn id="11" dur="500"/>
                                        <p:tgtEl>
                                          <p:spTgt spid="122944"/>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1228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22945"/>
                                        </p:tgtEl>
                                        <p:attrNameLst>
                                          <p:attrName>style.visibility</p:attrName>
                                        </p:attrNameLst>
                                      </p:cBhvr>
                                      <p:to>
                                        <p:strVal val="visible"/>
                                      </p:to>
                                    </p:set>
                                    <p:animEffect transition="in" filter="wipe(left)">
                                      <p:cBhvr>
                                        <p:cTn id="19" dur="500"/>
                                        <p:tgtEl>
                                          <p:spTgt spid="122945"/>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228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2946"/>
                                        </p:tgtEl>
                                        <p:attrNameLst>
                                          <p:attrName>style.visibility</p:attrName>
                                        </p:attrNameLst>
                                      </p:cBhvr>
                                      <p:to>
                                        <p:strVal val="visible"/>
                                      </p:to>
                                    </p:set>
                                    <p:animEffect transition="in" filter="wipe(left)">
                                      <p:cBhvr>
                                        <p:cTn id="27" dur="500"/>
                                        <p:tgtEl>
                                          <p:spTgt spid="122946"/>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1228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22948"/>
                                        </p:tgtEl>
                                        <p:attrNameLst>
                                          <p:attrName>style.visibility</p:attrName>
                                        </p:attrNameLst>
                                      </p:cBhvr>
                                      <p:to>
                                        <p:strVal val="visible"/>
                                      </p:to>
                                    </p:set>
                                    <p:animEffect transition="in" filter="wipe(left)">
                                      <p:cBhvr>
                                        <p:cTn id="35" dur="500"/>
                                        <p:tgtEl>
                                          <p:spTgt spid="122948"/>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228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122949"/>
                                        </p:tgtEl>
                                        <p:attrNameLst>
                                          <p:attrName>style.visibility</p:attrName>
                                        </p:attrNameLst>
                                      </p:cBhvr>
                                      <p:to>
                                        <p:strVal val="visible"/>
                                      </p:to>
                                    </p:set>
                                    <p:animEffect transition="in" filter="wipe(up)">
                                      <p:cBhvr>
                                        <p:cTn id="43" dur="500"/>
                                        <p:tgtEl>
                                          <p:spTgt spid="122949"/>
                                        </p:tgtEl>
                                      </p:cBhvr>
                                    </p:animEffect>
                                  </p:childTnLst>
                                </p:cTn>
                              </p:par>
                            </p:childTnLst>
                          </p:cTn>
                        </p:par>
                        <p:par>
                          <p:cTn id="44" fill="hold" nodeType="afterGroup">
                            <p:stCondLst>
                              <p:cond delay="500"/>
                            </p:stCondLst>
                            <p:childTnLst>
                              <p:par>
                                <p:cTn id="45" presetID="1" presetClass="entr" presetSubtype="0" fill="hold" nodeType="afterEffect">
                                  <p:stCondLst>
                                    <p:cond delay="0"/>
                                  </p:stCondLst>
                                  <p:childTnLst>
                                    <p:set>
                                      <p:cBhvr>
                                        <p:cTn id="46" dur="1" fill="hold">
                                          <p:stCondLst>
                                            <p:cond delay="0"/>
                                          </p:stCondLst>
                                        </p:cTn>
                                        <p:tgtEl>
                                          <p:spTgt spid="12289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122950"/>
                                        </p:tgtEl>
                                        <p:attrNameLst>
                                          <p:attrName>style.visibility</p:attrName>
                                        </p:attrNameLst>
                                      </p:cBhvr>
                                      <p:to>
                                        <p:strVal val="visible"/>
                                      </p:to>
                                    </p:set>
                                    <p:animEffect transition="in" filter="wipe(right)">
                                      <p:cBhvr>
                                        <p:cTn id="51" dur="500"/>
                                        <p:tgtEl>
                                          <p:spTgt spid="122950"/>
                                        </p:tgtEl>
                                      </p:cBhvr>
                                    </p:animEffect>
                                  </p:childTnLst>
                                </p:cTn>
                              </p:par>
                            </p:childTnLst>
                          </p:cTn>
                        </p:par>
                        <p:par>
                          <p:cTn id="52" fill="hold" nodeType="afterGroup">
                            <p:stCondLst>
                              <p:cond delay="500"/>
                            </p:stCondLst>
                            <p:childTnLst>
                              <p:par>
                                <p:cTn id="53" presetID="1" presetClass="entr" presetSubtype="0" fill="hold" nodeType="afterEffect">
                                  <p:stCondLst>
                                    <p:cond delay="0"/>
                                  </p:stCondLst>
                                  <p:childTnLst>
                                    <p:set>
                                      <p:cBhvr>
                                        <p:cTn id="54" dur="1" fill="hold">
                                          <p:stCondLst>
                                            <p:cond delay="0"/>
                                          </p:stCondLst>
                                        </p:cTn>
                                        <p:tgtEl>
                                          <p:spTgt spid="12290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122951"/>
                                        </p:tgtEl>
                                        <p:attrNameLst>
                                          <p:attrName>style.visibility</p:attrName>
                                        </p:attrNameLst>
                                      </p:cBhvr>
                                      <p:to>
                                        <p:strVal val="visible"/>
                                      </p:to>
                                    </p:set>
                                    <p:animEffect transition="in" filter="wipe(right)">
                                      <p:cBhvr>
                                        <p:cTn id="59" dur="500"/>
                                        <p:tgtEl>
                                          <p:spTgt spid="122951"/>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12290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22952"/>
                                        </p:tgtEl>
                                        <p:attrNameLst>
                                          <p:attrName>style.visibility</p:attrName>
                                        </p:attrNameLst>
                                      </p:cBhvr>
                                      <p:to>
                                        <p:strVal val="visible"/>
                                      </p:to>
                                    </p:set>
                                    <p:animEffect transition="in" filter="wipe(right)">
                                      <p:cBhvr>
                                        <p:cTn id="67" dur="500"/>
                                        <p:tgtEl>
                                          <p:spTgt spid="122952"/>
                                        </p:tgtEl>
                                      </p:cBhvr>
                                    </p:animEffect>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12290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nodeType="clickEffect">
                                  <p:stCondLst>
                                    <p:cond delay="0"/>
                                  </p:stCondLst>
                                  <p:childTnLst>
                                    <p:set>
                                      <p:cBhvr>
                                        <p:cTn id="74" dur="1" fill="hold">
                                          <p:stCondLst>
                                            <p:cond delay="0"/>
                                          </p:stCondLst>
                                        </p:cTn>
                                        <p:tgtEl>
                                          <p:spTgt spid="122953"/>
                                        </p:tgtEl>
                                        <p:attrNameLst>
                                          <p:attrName>style.visibility</p:attrName>
                                        </p:attrNameLst>
                                      </p:cBhvr>
                                      <p:to>
                                        <p:strVal val="visible"/>
                                      </p:to>
                                    </p:set>
                                    <p:animEffect transition="in" filter="wipe(right)">
                                      <p:cBhvr>
                                        <p:cTn id="75" dur="500"/>
                                        <p:tgtEl>
                                          <p:spTgt spid="122953"/>
                                        </p:tgtEl>
                                      </p:cBhvr>
                                    </p:animEffect>
                                  </p:childTnLst>
                                </p:cTn>
                              </p:par>
                            </p:childTnLst>
                          </p:cTn>
                        </p:par>
                        <p:par>
                          <p:cTn id="76" fill="hold" nodeType="afterGroup">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12294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122954"/>
                                        </p:tgtEl>
                                        <p:attrNameLst>
                                          <p:attrName>style.visibility</p:attrName>
                                        </p:attrNameLst>
                                      </p:cBhvr>
                                      <p:to>
                                        <p:strVal val="visible"/>
                                      </p:to>
                                    </p:set>
                                    <p:animEffect transition="in" filter="wipe(right)">
                                      <p:cBhvr>
                                        <p:cTn id="83" dur="500"/>
                                        <p:tgtEl>
                                          <p:spTgt spid="122954"/>
                                        </p:tgtEl>
                                      </p:cBhvr>
                                    </p:animEffec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12291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122955"/>
                                        </p:tgtEl>
                                        <p:attrNameLst>
                                          <p:attrName>style.visibility</p:attrName>
                                        </p:attrNameLst>
                                      </p:cBhvr>
                                      <p:to>
                                        <p:strVal val="visible"/>
                                      </p:to>
                                    </p:set>
                                    <p:animEffect transition="in" filter="wipe(up)">
                                      <p:cBhvr>
                                        <p:cTn id="91" dur="500"/>
                                        <p:tgtEl>
                                          <p:spTgt spid="122955"/>
                                        </p:tgtEl>
                                      </p:cBhvr>
                                    </p:animEffect>
                                  </p:childTnLst>
                                </p:cTn>
                              </p:par>
                            </p:childTnLst>
                          </p:cTn>
                        </p:par>
                        <p:par>
                          <p:cTn id="92" fill="hold" nodeType="afterGroup">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12291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122956"/>
                                        </p:tgtEl>
                                        <p:attrNameLst>
                                          <p:attrName>style.visibility</p:attrName>
                                        </p:attrNameLst>
                                      </p:cBhvr>
                                      <p:to>
                                        <p:strVal val="visible"/>
                                      </p:to>
                                    </p:set>
                                    <p:animEffect transition="in" filter="wipe(left)">
                                      <p:cBhvr>
                                        <p:cTn id="99" dur="500"/>
                                        <p:tgtEl>
                                          <p:spTgt spid="122956"/>
                                        </p:tgtEl>
                                      </p:cBhvr>
                                    </p:animEffect>
                                  </p:childTnLst>
                                </p:cTn>
                              </p:par>
                            </p:childTnLst>
                          </p:cTn>
                        </p:par>
                        <p:par>
                          <p:cTn id="100" fill="hold" nodeType="afterGroup">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12291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22957"/>
                                        </p:tgtEl>
                                        <p:attrNameLst>
                                          <p:attrName>style.visibility</p:attrName>
                                        </p:attrNameLst>
                                      </p:cBhvr>
                                      <p:to>
                                        <p:strVal val="visible"/>
                                      </p:to>
                                    </p:set>
                                    <p:animEffect transition="in" filter="wipe(left)">
                                      <p:cBhvr>
                                        <p:cTn id="107" dur="500"/>
                                        <p:tgtEl>
                                          <p:spTgt spid="122957"/>
                                        </p:tgtEl>
                                      </p:cBhvr>
                                    </p:animEffec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12291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122958"/>
                                        </p:tgtEl>
                                        <p:attrNameLst>
                                          <p:attrName>style.visibility</p:attrName>
                                        </p:attrNameLst>
                                      </p:cBhvr>
                                      <p:to>
                                        <p:strVal val="visible"/>
                                      </p:to>
                                    </p:set>
                                    <p:animEffect transition="in" filter="wipe(left)">
                                      <p:cBhvr>
                                        <p:cTn id="115" dur="500"/>
                                        <p:tgtEl>
                                          <p:spTgt spid="122958"/>
                                        </p:tgtEl>
                                      </p:cBhvr>
                                    </p:animEffect>
                                  </p:childTnLst>
                                </p:cTn>
                              </p:par>
                            </p:childTnLst>
                          </p:cTn>
                        </p:par>
                        <p:par>
                          <p:cTn id="116" fill="hold" nodeType="afterGroup">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122920"/>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122959"/>
                                        </p:tgtEl>
                                        <p:attrNameLst>
                                          <p:attrName>style.visibility</p:attrName>
                                        </p:attrNameLst>
                                      </p:cBhvr>
                                      <p:to>
                                        <p:strVal val="visible"/>
                                      </p:to>
                                    </p:set>
                                    <p:animEffect transition="in" filter="wipe(left)">
                                      <p:cBhvr>
                                        <p:cTn id="123" dur="500"/>
                                        <p:tgtEl>
                                          <p:spTgt spid="122959"/>
                                        </p:tgtEl>
                                      </p:cBhvr>
                                    </p:animEffect>
                                  </p:childTnLst>
                                </p:cTn>
                              </p:par>
                            </p:childTnLst>
                          </p:cTn>
                        </p:par>
                        <p:par>
                          <p:cTn id="124" fill="hold" nodeType="afterGroup">
                            <p:stCondLst>
                              <p:cond delay="500"/>
                            </p:stCondLst>
                            <p:childTnLst>
                              <p:par>
                                <p:cTn id="125" presetID="1" presetClass="entr" presetSubtype="0" fill="hold" grpId="0" nodeType="afterEffect">
                                  <p:stCondLst>
                                    <p:cond delay="0"/>
                                  </p:stCondLst>
                                  <p:childTnLst>
                                    <p:set>
                                      <p:cBhvr>
                                        <p:cTn id="126" dur="1" fill="hold">
                                          <p:stCondLst>
                                            <p:cond delay="0"/>
                                          </p:stCondLst>
                                        </p:cTn>
                                        <p:tgtEl>
                                          <p:spTgt spid="12292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childTnLst>
                                    <p:set>
                                      <p:cBhvr>
                                        <p:cTn id="130" dur="1" fill="hold">
                                          <p:stCondLst>
                                            <p:cond delay="0"/>
                                          </p:stCondLst>
                                        </p:cTn>
                                        <p:tgtEl>
                                          <p:spTgt spid="122960"/>
                                        </p:tgtEl>
                                        <p:attrNameLst>
                                          <p:attrName>style.visibility</p:attrName>
                                        </p:attrNameLst>
                                      </p:cBhvr>
                                      <p:to>
                                        <p:strVal val="visible"/>
                                      </p:to>
                                    </p:set>
                                    <p:animEffect transition="in" filter="wipe(left)">
                                      <p:cBhvr>
                                        <p:cTn id="131" dur="500"/>
                                        <p:tgtEl>
                                          <p:spTgt spid="122960"/>
                                        </p:tgtEl>
                                      </p:cBhvr>
                                    </p:animEffect>
                                  </p:childTnLst>
                                </p:cTn>
                              </p:par>
                            </p:childTnLst>
                          </p:cTn>
                        </p:par>
                        <p:par>
                          <p:cTn id="132" fill="hold" nodeType="afterGroup">
                            <p:stCondLst>
                              <p:cond delay="500"/>
                            </p:stCondLst>
                            <p:childTnLst>
                              <p:par>
                                <p:cTn id="133" presetID="1" presetClass="entr" presetSubtype="0" fill="hold" grpId="0" nodeType="afterEffect">
                                  <p:stCondLst>
                                    <p:cond delay="0"/>
                                  </p:stCondLst>
                                  <p:childTnLst>
                                    <p:set>
                                      <p:cBhvr>
                                        <p:cTn id="134" dur="1" fill="hold">
                                          <p:stCondLst>
                                            <p:cond delay="0"/>
                                          </p:stCondLst>
                                        </p:cTn>
                                        <p:tgtEl>
                                          <p:spTgt spid="122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0" grpId="0" animBg="1"/>
      <p:bldP spid="122895" grpId="0" animBg="1"/>
      <p:bldP spid="122905" grpId="0" animBg="1"/>
      <p:bldP spid="122906" grpId="0" animBg="1"/>
      <p:bldP spid="122910" grpId="0" animBg="1"/>
      <p:bldP spid="122917" grpId="0" animBg="1"/>
      <p:bldP spid="122918" grpId="0" animBg="1"/>
      <p:bldP spid="122919" grpId="0" animBg="1"/>
      <p:bldP spid="122920" grpId="0" animBg="1"/>
      <p:bldP spid="122921" grpId="0" animBg="1"/>
      <p:bldP spid="122922" grpId="0" animBg="1"/>
      <p:bldP spid="122941" grpId="0" animBg="1"/>
      <p:bldP spid="1229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200" i="1" dirty="0" smtClean="0"/>
              <a:t/>
            </a:r>
            <a:br>
              <a:rPr lang="en-US" sz="3200" i="1" dirty="0" smtClean="0"/>
            </a:br>
            <a:r>
              <a:rPr lang="en-US" sz="3200" i="1" dirty="0" smtClean="0"/>
              <a:t/>
            </a:r>
            <a:br>
              <a:rPr lang="en-US" sz="3200" i="1" dirty="0" smtClean="0"/>
            </a:br>
            <a:r>
              <a:rPr lang="en-US" sz="3200" i="1" dirty="0" smtClean="0"/>
              <a:t/>
            </a:r>
            <a:br>
              <a:rPr lang="en-US" sz="3200" i="1" dirty="0" smtClean="0"/>
            </a:br>
            <a:r>
              <a:rPr lang="en-US" sz="3200" i="1" dirty="0" smtClean="0"/>
              <a:t>(1 ANNEX) </a:t>
            </a:r>
            <a:endParaRPr lang="lt-LT" sz="3200" i="1" dirty="0" smtClean="0"/>
          </a:p>
        </p:txBody>
      </p:sp>
      <p:sp>
        <p:nvSpPr>
          <p:cNvPr id="4" name="Slide Number Placeholder 3"/>
          <p:cNvSpPr>
            <a:spLocks noGrp="1"/>
          </p:cNvSpPr>
          <p:nvPr>
            <p:ph type="sldNum" sz="quarter" idx="12"/>
          </p:nvPr>
        </p:nvSpPr>
        <p:spPr/>
        <p:txBody>
          <a:bodyPr/>
          <a:lstStyle/>
          <a:p>
            <a:pPr>
              <a:defRPr/>
            </a:pPr>
            <a:fld id="{17C79FD2-E5AE-4887-AA9B-8E993D346DDF}" type="slidenum">
              <a:rPr lang="en-US"/>
              <a:pPr>
                <a:defRPr/>
              </a:pPr>
              <a:t>50</a:t>
            </a:fld>
            <a:endParaRPr lang="en-US"/>
          </a:p>
        </p:txBody>
      </p:sp>
      <p:graphicFrame>
        <p:nvGraphicFramePr>
          <p:cNvPr id="5" name="Table 4"/>
          <p:cNvGraphicFramePr>
            <a:graphicFrameLocks noGrp="1"/>
          </p:cNvGraphicFramePr>
          <p:nvPr/>
        </p:nvGraphicFramePr>
        <p:xfrm>
          <a:off x="457202" y="2770785"/>
          <a:ext cx="8229596" cy="2184396"/>
        </p:xfrm>
        <a:graphic>
          <a:graphicData uri="http://schemas.openxmlformats.org/drawingml/2006/table">
            <a:tbl>
              <a:tblPr firstRow="1" firstCol="1" lastRow="1" lastCol="1" bandRow="1" bandCol="1">
                <a:tableStyleId>{5C22544A-7EE6-4342-B048-85BDC9FD1C3A}</a:tableStyleId>
              </a:tblPr>
              <a:tblGrid>
                <a:gridCol w="825137"/>
                <a:gridCol w="825137"/>
                <a:gridCol w="825137"/>
                <a:gridCol w="825137"/>
                <a:gridCol w="825137"/>
                <a:gridCol w="825976"/>
                <a:gridCol w="825976"/>
                <a:gridCol w="825976"/>
                <a:gridCol w="825976"/>
                <a:gridCol w="800007"/>
              </a:tblGrid>
              <a:tr h="205740">
                <a:tc rowSpan="2">
                  <a:txBody>
                    <a:bodyPr/>
                    <a:lstStyle/>
                    <a:p>
                      <a:pPr marL="71755" marR="71755">
                        <a:lnSpc>
                          <a:spcPct val="150000"/>
                        </a:lnSpc>
                        <a:spcAft>
                          <a:spcPts val="0"/>
                        </a:spcAft>
                      </a:pPr>
                      <a:r>
                        <a:rPr lang="en-GB" sz="900">
                          <a:effectLst/>
                        </a:rPr>
                        <a:t>Score</a:t>
                      </a:r>
                      <a:endParaRPr lang="lt-LT" sz="900">
                        <a:effectLst/>
                      </a:endParaRPr>
                    </a:p>
                    <a:p>
                      <a:pPr marL="71755" marR="71755">
                        <a:lnSpc>
                          <a:spcPct val="150000"/>
                        </a:lnSpc>
                        <a:spcAft>
                          <a:spcPts val="0"/>
                        </a:spcAft>
                      </a:pPr>
                      <a:r>
                        <a:rPr lang="en-GB" sz="900">
                          <a:effectLst/>
                        </a:rPr>
                        <a:t> </a:t>
                      </a:r>
                      <a:endParaRPr lang="lt-LT" sz="900">
                        <a:effectLst/>
                      </a:endParaRPr>
                    </a:p>
                    <a:p>
                      <a:pPr marL="71755" marR="71755">
                        <a:lnSpc>
                          <a:spcPct val="150000"/>
                        </a:lnSpc>
                        <a:spcAft>
                          <a:spcPts val="0"/>
                        </a:spcAft>
                      </a:pPr>
                      <a:r>
                        <a:rPr lang="en-GB" sz="900">
                          <a:effectLst/>
                        </a:rPr>
                        <a:t> </a:t>
                      </a:r>
                      <a:endParaRPr lang="lt-LT" sz="900">
                        <a:effectLst/>
                      </a:endParaRPr>
                    </a:p>
                    <a:p>
                      <a:pPr marL="71755" marR="71755">
                        <a:lnSpc>
                          <a:spcPct val="150000"/>
                        </a:lnSpc>
                        <a:spcAft>
                          <a:spcPts val="0"/>
                        </a:spcAft>
                      </a:pPr>
                      <a:r>
                        <a:rPr lang="en-GB" sz="900">
                          <a:effectLst/>
                        </a:rPr>
                        <a:t> </a:t>
                      </a:r>
                      <a:endParaRPr lang="lt-LT" sz="900">
                        <a:effectLst/>
                        <a:latin typeface="Times New Roman"/>
                        <a:ea typeface="Times New Roman"/>
                      </a:endParaRPr>
                    </a:p>
                  </a:txBody>
                  <a:tcPr marL="90472" marR="90472" marT="0" marB="0" vert="vert270"/>
                </a:tc>
                <a:tc gridSpan="3">
                  <a:txBody>
                    <a:bodyPr/>
                    <a:lstStyle/>
                    <a:p>
                      <a:pPr>
                        <a:lnSpc>
                          <a:spcPct val="150000"/>
                        </a:lnSpc>
                        <a:spcAft>
                          <a:spcPts val="0"/>
                        </a:spcAft>
                      </a:pPr>
                      <a:r>
                        <a:rPr lang="en-GB" sz="900">
                          <a:effectLst/>
                        </a:rPr>
                        <a:t>A. Activities</a:t>
                      </a:r>
                      <a:endParaRPr lang="lt-LT" sz="900">
                        <a:effectLst/>
                        <a:latin typeface="Times New Roman"/>
                        <a:ea typeface="Times New Roman"/>
                      </a:endParaRPr>
                    </a:p>
                  </a:txBody>
                  <a:tcPr marL="90472" marR="90472" marT="0" marB="0"/>
                </a:tc>
                <a:tc hMerge="1">
                  <a:txBody>
                    <a:bodyPr/>
                    <a:lstStyle/>
                    <a:p>
                      <a:endParaRPr lang="lt-LT"/>
                    </a:p>
                  </a:txBody>
                  <a:tcPr/>
                </a:tc>
                <a:tc hMerge="1">
                  <a:txBody>
                    <a:bodyPr/>
                    <a:lstStyle/>
                    <a:p>
                      <a:endParaRPr lang="lt-LT"/>
                    </a:p>
                  </a:txBody>
                  <a:tcPr/>
                </a:tc>
                <a:tc gridSpan="3">
                  <a:txBody>
                    <a:bodyPr/>
                    <a:lstStyle/>
                    <a:p>
                      <a:pPr>
                        <a:lnSpc>
                          <a:spcPct val="150000"/>
                        </a:lnSpc>
                        <a:spcAft>
                          <a:spcPts val="0"/>
                        </a:spcAft>
                      </a:pPr>
                      <a:r>
                        <a:rPr lang="en-GB" sz="900">
                          <a:effectLst/>
                        </a:rPr>
                        <a:t>B. Information</a:t>
                      </a:r>
                      <a:endParaRPr lang="lt-LT" sz="900">
                        <a:effectLst/>
                        <a:latin typeface="Times New Roman"/>
                        <a:ea typeface="Times New Roman"/>
                      </a:endParaRPr>
                    </a:p>
                  </a:txBody>
                  <a:tcPr marL="90472" marR="90472" marT="0" marB="0"/>
                </a:tc>
                <a:tc hMerge="1">
                  <a:txBody>
                    <a:bodyPr/>
                    <a:lstStyle/>
                    <a:p>
                      <a:endParaRPr lang="lt-LT"/>
                    </a:p>
                  </a:txBody>
                  <a:tcPr/>
                </a:tc>
                <a:tc hMerge="1">
                  <a:txBody>
                    <a:bodyPr/>
                    <a:lstStyle/>
                    <a:p>
                      <a:endParaRPr lang="lt-LT"/>
                    </a:p>
                  </a:txBody>
                  <a:tcPr/>
                </a:tc>
                <a:tc gridSpan="3">
                  <a:txBody>
                    <a:bodyPr/>
                    <a:lstStyle/>
                    <a:p>
                      <a:pPr>
                        <a:lnSpc>
                          <a:spcPct val="150000"/>
                        </a:lnSpc>
                        <a:spcAft>
                          <a:spcPts val="0"/>
                        </a:spcAft>
                      </a:pPr>
                      <a:r>
                        <a:rPr lang="en-GB" sz="900">
                          <a:effectLst/>
                        </a:rPr>
                        <a:t>C. Employees</a:t>
                      </a:r>
                      <a:endParaRPr lang="lt-LT" sz="900">
                        <a:effectLst/>
                        <a:latin typeface="Times New Roman"/>
                        <a:ea typeface="Times New Roman"/>
                      </a:endParaRPr>
                    </a:p>
                  </a:txBody>
                  <a:tcPr marL="90472" marR="90472" marT="0" marB="0"/>
                </a:tc>
                <a:tc hMerge="1">
                  <a:txBody>
                    <a:bodyPr/>
                    <a:lstStyle/>
                    <a:p>
                      <a:endParaRPr lang="lt-LT"/>
                    </a:p>
                  </a:txBody>
                  <a:tcPr/>
                </a:tc>
                <a:tc hMerge="1">
                  <a:txBody>
                    <a:bodyPr/>
                    <a:lstStyle/>
                    <a:p>
                      <a:endParaRPr lang="lt-LT"/>
                    </a:p>
                  </a:txBody>
                  <a:tcPr/>
                </a:tc>
              </a:tr>
              <a:tr h="949956">
                <a:tc vMerge="1">
                  <a:txBody>
                    <a:bodyPr/>
                    <a:lstStyle/>
                    <a:p>
                      <a:endParaRPr lang="lt-LT"/>
                    </a:p>
                  </a:txBody>
                  <a:tcPr/>
                </a:tc>
                <a:tc>
                  <a:txBody>
                    <a:bodyPr/>
                    <a:lstStyle/>
                    <a:p>
                      <a:pPr marL="71755" marR="71755">
                        <a:lnSpc>
                          <a:spcPct val="115000"/>
                        </a:lnSpc>
                        <a:spcAft>
                          <a:spcPts val="0"/>
                        </a:spcAft>
                      </a:pPr>
                      <a:r>
                        <a:rPr lang="en-GB" sz="800">
                          <a:effectLst/>
                        </a:rPr>
                        <a:t> </a:t>
                      </a:r>
                      <a:endParaRPr lang="lt-LT" sz="900">
                        <a:effectLst/>
                      </a:endParaRPr>
                    </a:p>
                    <a:p>
                      <a:pPr marL="71755" marR="71755">
                        <a:lnSpc>
                          <a:spcPct val="115000"/>
                        </a:lnSpc>
                        <a:spcAft>
                          <a:spcPts val="0"/>
                        </a:spcAft>
                      </a:pPr>
                      <a:r>
                        <a:rPr lang="en-GB" sz="800">
                          <a:effectLst/>
                        </a:rPr>
                        <a:t>A.1. Scope of activities</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 </a:t>
                      </a:r>
                      <a:endParaRPr lang="lt-LT" sz="900">
                        <a:effectLst/>
                      </a:endParaRPr>
                    </a:p>
                    <a:p>
                      <a:pPr marL="71755" marR="71755">
                        <a:lnSpc>
                          <a:spcPct val="115000"/>
                        </a:lnSpc>
                        <a:spcAft>
                          <a:spcPts val="0"/>
                        </a:spcAft>
                      </a:pPr>
                      <a:r>
                        <a:rPr lang="en-GB" sz="800">
                          <a:effectLst/>
                        </a:rPr>
                        <a:t>A.2. Regulation of activities</a:t>
                      </a:r>
                      <a:endParaRPr lang="lt-LT" sz="900">
                        <a:effectLst/>
                        <a:latin typeface="Times New Roman"/>
                        <a:ea typeface="Times New Roman"/>
                      </a:endParaRPr>
                    </a:p>
                  </a:txBody>
                  <a:tcPr marL="90472" marR="90472" marT="0" marB="0" vert="vert270"/>
                </a:tc>
                <a:tc>
                  <a:txBody>
                    <a:bodyPr/>
                    <a:lstStyle/>
                    <a:p>
                      <a:pPr>
                        <a:lnSpc>
                          <a:spcPct val="115000"/>
                        </a:lnSpc>
                        <a:spcAft>
                          <a:spcPts val="0"/>
                        </a:spcAft>
                      </a:pPr>
                      <a:r>
                        <a:rPr lang="en-GB" sz="800">
                          <a:effectLst/>
                        </a:rPr>
                        <a:t> </a:t>
                      </a:r>
                      <a:endParaRPr lang="lt-LT" sz="900">
                        <a:effectLst/>
                      </a:endParaRPr>
                    </a:p>
                    <a:p>
                      <a:pPr>
                        <a:lnSpc>
                          <a:spcPct val="115000"/>
                        </a:lnSpc>
                        <a:spcAft>
                          <a:spcPts val="0"/>
                        </a:spcAft>
                      </a:pPr>
                      <a:r>
                        <a:rPr lang="en-GB" sz="800">
                          <a:effectLst/>
                        </a:rPr>
                        <a:t> A.3. Lawfulness of activities</a:t>
                      </a:r>
                      <a:endParaRPr lang="lt-LT" sz="900">
                        <a:effectLst/>
                      </a:endParaRPr>
                    </a:p>
                    <a:p>
                      <a:pPr marL="71755" marR="71755">
                        <a:lnSpc>
                          <a:spcPct val="115000"/>
                        </a:lnSpc>
                        <a:spcAft>
                          <a:spcPts val="0"/>
                        </a:spcAft>
                      </a:pPr>
                      <a:r>
                        <a:rPr lang="en-GB" sz="800">
                          <a:effectLst/>
                        </a:rPr>
                        <a:t> </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B.1. Procedure for using information</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B.2. Use of information in decision-making</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 </a:t>
                      </a:r>
                      <a:endParaRPr lang="lt-LT" sz="900">
                        <a:effectLst/>
                      </a:endParaRPr>
                    </a:p>
                    <a:p>
                      <a:pPr marL="71755" marR="71755">
                        <a:lnSpc>
                          <a:spcPct val="115000"/>
                        </a:lnSpc>
                        <a:spcAft>
                          <a:spcPts val="0"/>
                        </a:spcAft>
                      </a:pPr>
                      <a:r>
                        <a:rPr lang="en-GB" sz="800">
                          <a:effectLst/>
                        </a:rPr>
                        <a:t>B.3. Management of information</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C.1. Regulation of employee activities</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 </a:t>
                      </a:r>
                      <a:endParaRPr lang="lt-LT" sz="900">
                        <a:effectLst/>
                      </a:endParaRPr>
                    </a:p>
                    <a:p>
                      <a:pPr marL="71755" marR="71755">
                        <a:lnSpc>
                          <a:spcPct val="115000"/>
                        </a:lnSpc>
                        <a:spcAft>
                          <a:spcPts val="0"/>
                        </a:spcAft>
                      </a:pPr>
                      <a:r>
                        <a:rPr lang="en-GB" sz="800">
                          <a:effectLst/>
                        </a:rPr>
                        <a:t>C.2. Control of employee activities</a:t>
                      </a:r>
                      <a:endParaRPr lang="lt-LT" sz="900">
                        <a:effectLst/>
                        <a:latin typeface="Times New Roman"/>
                        <a:ea typeface="Times New Roman"/>
                      </a:endParaRPr>
                    </a:p>
                  </a:txBody>
                  <a:tcPr marL="90472" marR="90472" marT="0" marB="0" vert="vert270"/>
                </a:tc>
                <a:tc>
                  <a:txBody>
                    <a:bodyPr/>
                    <a:lstStyle/>
                    <a:p>
                      <a:pPr marL="71755" marR="71755">
                        <a:lnSpc>
                          <a:spcPct val="115000"/>
                        </a:lnSpc>
                        <a:spcAft>
                          <a:spcPts val="0"/>
                        </a:spcAft>
                      </a:pPr>
                      <a:r>
                        <a:rPr lang="en-GB" sz="800">
                          <a:effectLst/>
                        </a:rPr>
                        <a:t>C.3. Assessment of employee performance</a:t>
                      </a:r>
                      <a:endParaRPr lang="lt-LT" sz="900">
                        <a:effectLst/>
                        <a:latin typeface="Times New Roman"/>
                        <a:ea typeface="Times New Roman"/>
                      </a:endParaRPr>
                    </a:p>
                  </a:txBody>
                  <a:tcPr marL="90472" marR="90472" marT="0" marB="0" vert="vert270"/>
                </a:tc>
              </a:tr>
              <a:tr h="205740">
                <a:tc>
                  <a:txBody>
                    <a:bodyPr/>
                    <a:lstStyle/>
                    <a:p>
                      <a:pPr algn="ct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r>
              <a:tr h="205740">
                <a:tc>
                  <a:txBody>
                    <a:bodyPr/>
                    <a:lstStyle/>
                    <a:p>
                      <a:pPr algn="ctr">
                        <a:lnSpc>
                          <a:spcPct val="150000"/>
                        </a:lnSpc>
                        <a:spcAft>
                          <a:spcPts val="0"/>
                        </a:spcAft>
                      </a:pPr>
                      <a:r>
                        <a:rPr lang="en-GB" sz="900">
                          <a:effectLst/>
                        </a:rPr>
                        <a:t>3</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r>
              <a:tr h="205740">
                <a:tc>
                  <a:txBody>
                    <a:bodyPr/>
                    <a:lstStyle/>
                    <a:p>
                      <a:pPr algn="ctr">
                        <a:lnSpc>
                          <a:spcPct val="150000"/>
                        </a:lnSpc>
                        <a:spcAft>
                          <a:spcPts val="0"/>
                        </a:spcAft>
                      </a:pPr>
                      <a:r>
                        <a:rPr lang="en-GB" sz="900">
                          <a:effectLst/>
                        </a:rPr>
                        <a:t>2</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r>
              <a:tr h="205740">
                <a:tc>
                  <a:txBody>
                    <a:bodyPr/>
                    <a:lstStyle/>
                    <a:p>
                      <a:pPr algn="ctr">
                        <a:lnSpc>
                          <a:spcPct val="150000"/>
                        </a:lnSpc>
                        <a:spcAft>
                          <a:spcPts val="0"/>
                        </a:spcAft>
                      </a:pPr>
                      <a:r>
                        <a:rPr lang="en-GB" sz="900">
                          <a:effectLst/>
                        </a:rPr>
                        <a:t>1</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r>
              <a:tr h="205740">
                <a:tc>
                  <a:txBody>
                    <a:bodyPr/>
                    <a:lstStyle/>
                    <a:p>
                      <a:pPr algn="ctr">
                        <a:lnSpc>
                          <a:spcPct val="150000"/>
                        </a:lnSpc>
                        <a:spcAft>
                          <a:spcPts val="0"/>
                        </a:spcAft>
                      </a:pPr>
                      <a:r>
                        <a:rPr lang="en-GB" sz="900">
                          <a:effectLst/>
                        </a:rPr>
                        <a:t>0</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a:effectLst/>
                        </a:rPr>
                        <a:t> </a:t>
                      </a:r>
                      <a:endParaRPr lang="lt-LT" sz="900">
                        <a:effectLst/>
                        <a:latin typeface="Times New Roman"/>
                        <a:ea typeface="Times New Roman"/>
                      </a:endParaRPr>
                    </a:p>
                  </a:txBody>
                  <a:tcPr marL="90472" marR="90472" marT="0" marB="0"/>
                </a:tc>
                <a:tc>
                  <a:txBody>
                    <a:bodyPr/>
                    <a:lstStyle/>
                    <a:p>
                      <a:pPr>
                        <a:lnSpc>
                          <a:spcPct val="150000"/>
                        </a:lnSpc>
                        <a:spcAft>
                          <a:spcPts val="0"/>
                        </a:spcAft>
                      </a:pPr>
                      <a:r>
                        <a:rPr lang="en-GB" sz="900" dirty="0">
                          <a:effectLst/>
                        </a:rPr>
                        <a:t> </a:t>
                      </a:r>
                      <a:endParaRPr lang="lt-LT" sz="900" dirty="0">
                        <a:effectLst/>
                        <a:latin typeface="Times New Roman"/>
                        <a:ea typeface="Times New Roman"/>
                      </a:endParaRPr>
                    </a:p>
                  </a:txBody>
                  <a:tcPr marL="90472" marR="90472" marT="0" marB="0"/>
                </a:tc>
              </a:tr>
            </a:tbl>
          </a:graphicData>
        </a:graphic>
      </p:graphicFrame>
      <p:sp>
        <p:nvSpPr>
          <p:cNvPr id="26629" name="Rectangle 1"/>
          <p:cNvSpPr>
            <a:spLocks noChangeArrowheads="1"/>
          </p:cNvSpPr>
          <p:nvPr/>
        </p:nvSpPr>
        <p:spPr bwMode="auto">
          <a:xfrm>
            <a:off x="457200" y="271120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SzTx/>
              <a:buFontTx/>
              <a:buNone/>
            </a:pPr>
            <a:endParaRPr lang="lt-LT" altLang="en-US" sz="2400" b="0">
              <a:latin typeface="Times New Roman" pitchFamily="18" charset="0"/>
            </a:endParaRPr>
          </a:p>
        </p:txBody>
      </p:sp>
      <p:pic>
        <p:nvPicPr>
          <p:cNvPr id="2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240" y="95250"/>
            <a:ext cx="2247478" cy="6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85724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09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685800" y="342900"/>
            <a:ext cx="7747000" cy="2057400"/>
          </a:xfrm>
          <a:noFill/>
        </p:spPr>
        <p:txBody>
          <a:bodyPr/>
          <a:lstStyle/>
          <a:p>
            <a:pPr eaLnBrk="1" hangingPunct="1"/>
            <a:r>
              <a:rPr lang="en-US" altLang="en-US" sz="2800" b="1" smtClean="0">
                <a:latin typeface="Times New Roman" pitchFamily="18" charset="0"/>
              </a:rPr>
              <a:t>FURTHER STEPS </a:t>
            </a:r>
            <a:r>
              <a:rPr lang="en-GB" altLang="en-US" sz="2800" b="1" smtClean="0">
                <a:latin typeface="Times New Roman" pitchFamily="18" charset="0"/>
              </a:rPr>
              <a:t/>
            </a:r>
            <a:br>
              <a:rPr lang="en-GB" altLang="en-US" sz="2800" b="1" smtClean="0">
                <a:latin typeface="Times New Roman" pitchFamily="18" charset="0"/>
              </a:rPr>
            </a:br>
            <a:endParaRPr lang="en-GB" altLang="en-US" sz="2800" b="1" smtClean="0">
              <a:latin typeface="Times New Roman" pitchFamily="18" charset="0"/>
            </a:endParaRPr>
          </a:p>
        </p:txBody>
      </p:sp>
      <p:sp>
        <p:nvSpPr>
          <p:cNvPr id="39938" name="Rectangle 2"/>
          <p:cNvSpPr>
            <a:spLocks noGrp="1" noChangeArrowheads="1"/>
          </p:cNvSpPr>
          <p:nvPr>
            <p:ph idx="1"/>
          </p:nvPr>
        </p:nvSpPr>
        <p:spPr>
          <a:xfrm>
            <a:off x="685800" y="2028825"/>
            <a:ext cx="7772400" cy="4067175"/>
          </a:xfrm>
        </p:spPr>
        <p:txBody>
          <a:bodyPr rtlCol="0">
            <a:normAutofit/>
          </a:bodyPr>
          <a:lstStyle/>
          <a:p>
            <a:pPr eaLnBrk="1" fontAlgn="auto" hangingPunct="1">
              <a:spcAft>
                <a:spcPts val="0"/>
              </a:spcAft>
              <a:buFont typeface="Arial" pitchFamily="34" charset="0"/>
              <a:buChar char="•"/>
              <a:defRPr/>
            </a:pPr>
            <a:r>
              <a:rPr lang="en-US" sz="2400" dirty="0" smtClean="0">
                <a:solidFill>
                  <a:schemeClr val="tx2">
                    <a:lumMod val="75000"/>
                  </a:schemeClr>
                </a:solidFill>
              </a:rPr>
              <a:t>The state or municipal agency having identified likelihood of corruption and the areas of activities particularly prone to corruption shall no later than within a month from the identification of corruption sensitive areas present on a voluntary basis to the Supervisory Body the following:</a:t>
            </a:r>
            <a:endParaRPr lang="lt-LT" sz="2400" b="1" dirty="0" smtClean="0">
              <a:solidFill>
                <a:schemeClr val="tx2">
                  <a:lumMod val="75000"/>
                </a:schemeClr>
              </a:solidFill>
            </a:endParaRPr>
          </a:p>
          <a:p>
            <a:pPr eaLnBrk="1" fontAlgn="auto" hangingPunct="1">
              <a:spcAft>
                <a:spcPts val="0"/>
              </a:spcAft>
              <a:buFont typeface="Arial" pitchFamily="34" charset="0"/>
              <a:buChar char="•"/>
              <a:defRPr/>
            </a:pPr>
            <a:r>
              <a:rPr lang="en-US" sz="2400" dirty="0" smtClean="0">
                <a:solidFill>
                  <a:schemeClr val="tx2">
                    <a:lumMod val="75000"/>
                  </a:schemeClr>
                </a:solidFill>
              </a:rPr>
              <a:t>1. a grounded report concerning likelihood of corruption in the activities of the state or municipal agency;</a:t>
            </a:r>
            <a:endParaRPr lang="lt-LT" sz="2400" b="1" dirty="0" smtClean="0">
              <a:solidFill>
                <a:schemeClr val="tx2">
                  <a:lumMod val="75000"/>
                </a:schemeClr>
              </a:solidFill>
            </a:endParaRPr>
          </a:p>
          <a:p>
            <a:pPr eaLnBrk="1" fontAlgn="auto" hangingPunct="1">
              <a:spcAft>
                <a:spcPts val="0"/>
              </a:spcAft>
              <a:buFont typeface="Arial" pitchFamily="34" charset="0"/>
              <a:buChar char="•"/>
              <a:defRPr/>
            </a:pPr>
            <a:r>
              <a:rPr lang="en-US" sz="2400" dirty="0" smtClean="0">
                <a:solidFill>
                  <a:schemeClr val="tx2">
                    <a:lumMod val="75000"/>
                  </a:schemeClr>
                </a:solidFill>
              </a:rPr>
              <a:t>2. copies of the documents justifying likelihood of corruption in the activities of the state or municipal agency.</a:t>
            </a:r>
            <a:endParaRPr lang="lt-LT" sz="2400" b="1" dirty="0" smtClean="0">
              <a:solidFill>
                <a:schemeClr val="tx2">
                  <a:lumMod val="75000"/>
                </a:schemeClr>
              </a:solidFill>
            </a:endParaRPr>
          </a:p>
        </p:txBody>
      </p:sp>
      <p:sp>
        <p:nvSpPr>
          <p:cNvPr id="5" name="Slide Number Placeholder 5"/>
          <p:cNvSpPr>
            <a:spLocks noGrp="1"/>
          </p:cNvSpPr>
          <p:nvPr>
            <p:ph type="sldNum" sz="quarter" idx="12"/>
          </p:nvPr>
        </p:nvSpPr>
        <p:spPr/>
        <p:txBody>
          <a:bodyPr/>
          <a:lstStyle/>
          <a:p>
            <a:pPr>
              <a:defRPr/>
            </a:pPr>
            <a:fld id="{5D2A09A7-BE3B-4A2B-8636-7E013EAFA804}" type="slidenum">
              <a:rPr lang="en-US"/>
              <a:pPr>
                <a:defRPr/>
              </a:pPr>
              <a:t>51</a:t>
            </a:fld>
            <a:endParaRPr lang="en-US"/>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95250"/>
            <a:ext cx="216619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7556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95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7" y="714375"/>
            <a:ext cx="8094133" cy="703660"/>
          </a:xfrm>
        </p:spPr>
        <p:txBody>
          <a:bodyPr rtlCol="0">
            <a:normAutofit fontScale="90000"/>
          </a:bodyPr>
          <a:lstStyle/>
          <a:p>
            <a:pPr eaLnBrk="1" fontAlgn="auto" hangingPunct="1">
              <a:spcAft>
                <a:spcPts val="0"/>
              </a:spcAft>
              <a:defRPr/>
            </a:pPr>
            <a:r>
              <a:rPr lang="en-US" sz="3600" b="1" dirty="0" smtClean="0"/>
              <a:t/>
            </a:r>
            <a:br>
              <a:rPr lang="en-US" sz="3600" b="1" dirty="0" smtClean="0"/>
            </a:br>
            <a:r>
              <a:rPr lang="en-US" sz="3600" b="1" dirty="0" smtClean="0"/>
              <a:t/>
            </a:r>
            <a:br>
              <a:rPr lang="en-US" sz="3600" b="1" dirty="0" smtClean="0"/>
            </a:br>
            <a:r>
              <a:rPr lang="en-US" sz="3600" b="1" dirty="0" smtClean="0"/>
              <a:t>Carrying out the analysis of corruption risk the following shall be considered:</a:t>
            </a:r>
            <a:r>
              <a:rPr lang="lt-LT" sz="3600" b="1" dirty="0" smtClean="0"/>
              <a:t/>
            </a:r>
            <a:br>
              <a:rPr lang="lt-LT" sz="3600" b="1" dirty="0" smtClean="0"/>
            </a:br>
            <a:endParaRPr lang="lt-LT" sz="3600" dirty="0" smtClean="0"/>
          </a:p>
        </p:txBody>
      </p:sp>
      <p:sp>
        <p:nvSpPr>
          <p:cNvPr id="3" name="Content Placeholder 2"/>
          <p:cNvSpPr>
            <a:spLocks noGrp="1"/>
          </p:cNvSpPr>
          <p:nvPr>
            <p:ph idx="1"/>
          </p:nvPr>
        </p:nvSpPr>
        <p:spPr>
          <a:xfrm>
            <a:off x="355600" y="1857375"/>
            <a:ext cx="8331200" cy="4268391"/>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1. the grounded report concerning the assessment of likelihood of corruption and the related information;</a:t>
            </a:r>
            <a:endParaRPr lang="lt-LT" b="1" dirty="0" smtClean="0"/>
          </a:p>
          <a:p>
            <a:pPr eaLnBrk="1" fontAlgn="auto" hangingPunct="1">
              <a:spcAft>
                <a:spcPts val="0"/>
              </a:spcAft>
              <a:buFont typeface="Arial" pitchFamily="34" charset="0"/>
              <a:buChar char="•"/>
              <a:defRPr/>
            </a:pPr>
            <a:r>
              <a:rPr lang="en-US" dirty="0" smtClean="0"/>
              <a:t>2. sociological research data;</a:t>
            </a:r>
            <a:endParaRPr lang="lt-LT" b="1" dirty="0" smtClean="0"/>
          </a:p>
          <a:p>
            <a:pPr eaLnBrk="1" fontAlgn="auto" hangingPunct="1">
              <a:spcAft>
                <a:spcPts val="0"/>
              </a:spcAft>
              <a:buFont typeface="Arial" pitchFamily="34" charset="0"/>
              <a:buChar char="•"/>
              <a:defRPr/>
            </a:pPr>
            <a:r>
              <a:rPr lang="en-US" dirty="0" smtClean="0"/>
              <a:t>3. possibility for a single person to take decisions related to the state funds or other property;</a:t>
            </a:r>
            <a:endParaRPr lang="lt-LT" b="1" dirty="0" smtClean="0"/>
          </a:p>
          <a:p>
            <a:pPr eaLnBrk="1" fontAlgn="auto" hangingPunct="1">
              <a:spcAft>
                <a:spcPts val="0"/>
              </a:spcAft>
              <a:buFont typeface="Arial" pitchFamily="34" charset="0"/>
              <a:buChar char="•"/>
              <a:defRPr/>
            </a:pPr>
            <a:r>
              <a:rPr lang="en-US" dirty="0" smtClean="0"/>
              <a:t>4. the distance between the staff and subdivisions and the headquarters;</a:t>
            </a:r>
            <a:endParaRPr lang="lt-LT" b="1" dirty="0" smtClean="0"/>
          </a:p>
          <a:p>
            <a:pPr eaLnBrk="1" fontAlgn="auto" hangingPunct="1">
              <a:spcAft>
                <a:spcPts val="0"/>
              </a:spcAft>
              <a:buFont typeface="Arial" pitchFamily="34" charset="0"/>
              <a:buChar char="•"/>
              <a:defRPr/>
            </a:pPr>
            <a:r>
              <a:rPr lang="en-US" dirty="0" smtClean="0"/>
              <a:t>5. the level of independence of the staff in making of decisions and the discretion of the decision-making procedure (the right of a civil servant or a state agency to deal with matters at their own discretion);</a:t>
            </a:r>
            <a:endParaRPr lang="lt-LT" b="1" dirty="0" smtClean="0"/>
          </a:p>
          <a:p>
            <a:pPr eaLnBrk="1" fontAlgn="auto" hangingPunct="1">
              <a:spcAft>
                <a:spcPts val="0"/>
              </a:spcAft>
              <a:buFont typeface="Arial" pitchFamily="34" charset="0"/>
              <a:buChar char="•"/>
              <a:defRPr/>
            </a:pPr>
            <a:endParaRPr lang="lt-LT" dirty="0" smtClean="0"/>
          </a:p>
        </p:txBody>
      </p:sp>
      <p:sp>
        <p:nvSpPr>
          <p:cNvPr id="4" name="Slide Number Placeholder 3"/>
          <p:cNvSpPr>
            <a:spLocks noGrp="1"/>
          </p:cNvSpPr>
          <p:nvPr>
            <p:ph type="sldNum" sz="quarter" idx="12"/>
          </p:nvPr>
        </p:nvSpPr>
        <p:spPr/>
        <p:txBody>
          <a:bodyPr/>
          <a:lstStyle/>
          <a:p>
            <a:pPr>
              <a:defRPr/>
            </a:pPr>
            <a:fld id="{DAC7262D-C218-4D08-A3F7-B76084D340ED}" type="slidenum">
              <a:rPr lang="en-US"/>
              <a:pPr>
                <a:defRPr/>
              </a:pPr>
              <a:t>52</a:t>
            </a:fld>
            <a:endParaRPr lang="en-US"/>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5113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96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06400" y="689372"/>
            <a:ext cx="8229600" cy="1143000"/>
          </a:xfrm>
        </p:spPr>
        <p:txBody>
          <a:bodyPr/>
          <a:lstStyle/>
          <a:p>
            <a:pPr eaLnBrk="1" hangingPunct="1"/>
            <a:r>
              <a:rPr lang="en-US" altLang="en-US" sz="3200" b="1" smtClean="0"/>
              <a:t>Carrying out the analysis of corruption risk the following shall be considered:</a:t>
            </a:r>
            <a:endParaRPr lang="lt-LT" altLang="en-US" sz="3200" smtClean="0"/>
          </a:p>
        </p:txBody>
      </p:sp>
      <p:sp>
        <p:nvSpPr>
          <p:cNvPr id="3" name="Content Placeholder 2"/>
          <p:cNvSpPr>
            <a:spLocks noGrp="1"/>
          </p:cNvSpPr>
          <p:nvPr>
            <p:ph idx="1"/>
          </p:nvPr>
        </p:nvSpPr>
        <p:spPr>
          <a:xfrm>
            <a:off x="457200" y="1928812"/>
            <a:ext cx="8229600" cy="4196954"/>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6. the level of control and supervision over the staff and subdivisions;</a:t>
            </a:r>
            <a:endParaRPr lang="lt-LT" b="1" dirty="0" smtClean="0"/>
          </a:p>
          <a:p>
            <a:pPr eaLnBrk="1" fontAlgn="auto" hangingPunct="1">
              <a:spcAft>
                <a:spcPts val="0"/>
              </a:spcAft>
              <a:buFont typeface="Arial" pitchFamily="34" charset="0"/>
              <a:buChar char="•"/>
              <a:defRPr/>
            </a:pPr>
            <a:r>
              <a:rPr lang="en-US" dirty="0" smtClean="0"/>
              <a:t>7. the requirement to observe the customary professional procedure;</a:t>
            </a:r>
            <a:endParaRPr lang="lt-LT" b="1" dirty="0" smtClean="0"/>
          </a:p>
          <a:p>
            <a:pPr eaLnBrk="1" fontAlgn="auto" hangingPunct="1">
              <a:spcAft>
                <a:spcPts val="0"/>
              </a:spcAft>
              <a:buFont typeface="Arial" pitchFamily="34" charset="0"/>
              <a:buChar char="•"/>
              <a:defRPr/>
            </a:pPr>
            <a:r>
              <a:rPr lang="en-US" dirty="0" smtClean="0"/>
              <a:t>8. the level of staff rotation;</a:t>
            </a:r>
            <a:endParaRPr lang="lt-LT" b="1" dirty="0" smtClean="0"/>
          </a:p>
          <a:p>
            <a:pPr eaLnBrk="1" fontAlgn="auto" hangingPunct="1">
              <a:spcAft>
                <a:spcPts val="0"/>
              </a:spcAft>
              <a:buFont typeface="Arial" pitchFamily="34" charset="0"/>
              <a:buChar char="•"/>
              <a:defRPr/>
            </a:pPr>
            <a:r>
              <a:rPr lang="en-US" dirty="0" smtClean="0"/>
              <a:t>9. requirements for recording of the activities performed and contracts concluded;</a:t>
            </a:r>
            <a:endParaRPr lang="lt-LT" b="1" dirty="0" smtClean="0"/>
          </a:p>
          <a:p>
            <a:pPr eaLnBrk="1" fontAlgn="auto" hangingPunct="1">
              <a:spcAft>
                <a:spcPts val="0"/>
              </a:spcAft>
              <a:buFont typeface="Arial" pitchFamily="34" charset="0"/>
              <a:buChar char="•"/>
              <a:defRPr/>
            </a:pPr>
            <a:r>
              <a:rPr lang="en-US" dirty="0" smtClean="0"/>
              <a:t>10. information about the external and (or) internal audit of the activities of the state or municipal agency;</a:t>
            </a:r>
            <a:endParaRPr lang="lt-LT" b="1" dirty="0" smtClean="0"/>
          </a:p>
          <a:p>
            <a:pPr eaLnBrk="1" fontAlgn="auto" hangingPunct="1">
              <a:spcAft>
                <a:spcPts val="0"/>
              </a:spcAft>
              <a:buFont typeface="Arial" pitchFamily="34" charset="0"/>
              <a:buChar char="•"/>
              <a:defRPr/>
            </a:pPr>
            <a:r>
              <a:rPr lang="en-US" dirty="0" smtClean="0"/>
              <a:t>11. the system of passing and evaluating of legislation;</a:t>
            </a:r>
            <a:endParaRPr lang="lt-LT" b="1" dirty="0" smtClean="0"/>
          </a:p>
          <a:p>
            <a:pPr eaLnBrk="1" fontAlgn="auto" hangingPunct="1">
              <a:spcAft>
                <a:spcPts val="0"/>
              </a:spcAft>
              <a:buFont typeface="Arial" pitchFamily="34" charset="0"/>
              <a:buChar char="•"/>
              <a:defRPr/>
            </a:pPr>
            <a:r>
              <a:rPr lang="en-US" dirty="0" smtClean="0"/>
              <a:t>12. other information relevant to the analysis of corruption risk.</a:t>
            </a:r>
            <a:endParaRPr lang="lt-LT" b="1" dirty="0" smtClean="0"/>
          </a:p>
          <a:p>
            <a:pPr eaLnBrk="1" fontAlgn="auto" hangingPunct="1">
              <a:spcAft>
                <a:spcPts val="0"/>
              </a:spcAft>
              <a:buFont typeface="Arial" pitchFamily="34" charset="0"/>
              <a:buChar char="•"/>
              <a:defRPr/>
            </a:pPr>
            <a:endParaRPr lang="lt-LT" dirty="0" smtClean="0"/>
          </a:p>
        </p:txBody>
      </p:sp>
      <p:sp>
        <p:nvSpPr>
          <p:cNvPr id="4" name="Slide Number Placeholder 3"/>
          <p:cNvSpPr>
            <a:spLocks noGrp="1"/>
          </p:cNvSpPr>
          <p:nvPr>
            <p:ph type="sldNum" sz="quarter" idx="12"/>
          </p:nvPr>
        </p:nvSpPr>
        <p:spPr/>
        <p:txBody>
          <a:bodyPr/>
          <a:lstStyle/>
          <a:p>
            <a:pPr>
              <a:defRPr/>
            </a:pPr>
            <a:fld id="{C54748DB-5506-4603-8AE5-80D796F9C1B3}" type="slidenum">
              <a:rPr lang="en-US"/>
              <a:pPr>
                <a:defRPr/>
              </a:pPr>
              <a:t>53</a:t>
            </a:fld>
            <a:endParaRPr lang="en-US"/>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50"/>
            <a:ext cx="244263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5113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53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685800" y="685800"/>
            <a:ext cx="8153400" cy="5686425"/>
          </a:xfrm>
        </p:spPr>
        <p:txBody>
          <a:bodyPr/>
          <a:lstStyle/>
          <a:p>
            <a:pPr eaLnBrk="1" hangingPunct="1">
              <a:buFont typeface="Wingdings" pitchFamily="2" charset="2"/>
              <a:buNone/>
            </a:pPr>
            <a:r>
              <a:rPr lang="lt-LT" altLang="en-US" smtClean="0"/>
              <a:t>After the completion of the</a:t>
            </a:r>
            <a:r>
              <a:rPr lang="en-US" altLang="en-US" smtClean="0"/>
              <a:t> </a:t>
            </a:r>
            <a:r>
              <a:rPr lang="lt-LT" altLang="en-US" smtClean="0"/>
              <a:t>corruption risk analysis of the state or municipal agency, the </a:t>
            </a:r>
            <a:r>
              <a:rPr lang="lt-LT" altLang="en-US" b="1" smtClean="0"/>
              <a:t>grounded report on the drafting of an anti-corruption programme </a:t>
            </a:r>
            <a:r>
              <a:rPr lang="lt-LT" altLang="en-US" smtClean="0"/>
              <a:t>for a corresponding agency shall be prepared and (or) proposals concerning the contents thereof shall be put forward. The grounded report can also cover recommendations related to other corruption prevention measures to the state or municipal agency responsible for their implementation.</a:t>
            </a:r>
            <a:endParaRPr lang="en-GB" altLang="en-US" smtClean="0">
              <a:solidFill>
                <a:schemeClr val="tx2"/>
              </a:solidFill>
            </a:endParaRPr>
          </a:p>
        </p:txBody>
      </p:sp>
      <p:sp>
        <p:nvSpPr>
          <p:cNvPr id="5" name="Slide Number Placeholder 5"/>
          <p:cNvSpPr>
            <a:spLocks noGrp="1"/>
          </p:cNvSpPr>
          <p:nvPr>
            <p:ph type="sldNum" sz="quarter" idx="12"/>
          </p:nvPr>
        </p:nvSpPr>
        <p:spPr/>
        <p:txBody>
          <a:bodyPr/>
          <a:lstStyle/>
          <a:p>
            <a:pPr>
              <a:defRPr/>
            </a:pPr>
            <a:fld id="{9CCAA9EC-1B3E-4FEF-8935-EA7E46AA88E8}" type="slidenum">
              <a:rPr lang="en-US"/>
              <a:pPr>
                <a:defRPr/>
              </a:pPr>
              <a:t>54</a:t>
            </a:fld>
            <a:endParaRPr lang="en-US"/>
          </a:p>
        </p:txBody>
      </p:sp>
      <p:pic>
        <p:nvPicPr>
          <p:cNvPr id="307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085" y="95249"/>
            <a:ext cx="2442633" cy="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010"/>
            <a:ext cx="995679" cy="85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33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smtClean="0"/>
          </a:p>
          <a:p>
            <a:pPr marL="0" indent="0" algn="ctr" eaLnBrk="1" fontAlgn="auto" hangingPunct="1">
              <a:spcAft>
                <a:spcPts val="0"/>
              </a:spcAft>
              <a:buFont typeface="Arial" pitchFamily="34" charset="0"/>
              <a:buNone/>
              <a:defRPr/>
            </a:pPr>
            <a:r>
              <a:rPr lang="en-US" b="1" dirty="0" smtClean="0">
                <a:solidFill>
                  <a:schemeClr val="tx2">
                    <a:lumMod val="75000"/>
                  </a:schemeClr>
                </a:solidFill>
              </a:rPr>
              <a:t>Thank you for the attention</a:t>
            </a:r>
          </a:p>
          <a:p>
            <a:pPr marL="0" indent="0" algn="ctr" eaLnBrk="1" fontAlgn="auto" hangingPunct="1">
              <a:spcAft>
                <a:spcPts val="0"/>
              </a:spcAft>
              <a:buFont typeface="Arial" pitchFamily="34" charset="0"/>
              <a:buNone/>
              <a:defRPr/>
            </a:pPr>
            <a:endParaRPr lang="en-US" b="1" dirty="0" smtClean="0">
              <a:solidFill>
                <a:schemeClr val="tx2">
                  <a:lumMod val="75000"/>
                </a:schemeClr>
              </a:solidFill>
            </a:endParaRPr>
          </a:p>
          <a:p>
            <a:pPr marL="0" indent="0" algn="ctr" eaLnBrk="1" fontAlgn="auto" hangingPunct="1">
              <a:spcAft>
                <a:spcPts val="0"/>
              </a:spcAft>
              <a:buFont typeface="Arial" pitchFamily="34" charset="0"/>
              <a:buNone/>
              <a:defRPr/>
            </a:pPr>
            <a:endParaRPr lang="en-US" b="1" dirty="0" smtClean="0">
              <a:solidFill>
                <a:schemeClr val="tx2">
                  <a:lumMod val="75000"/>
                </a:schemeClr>
              </a:solidFill>
            </a:endParaRPr>
          </a:p>
          <a:p>
            <a:pPr marL="0" indent="0" algn="ctr" eaLnBrk="1" fontAlgn="auto" hangingPunct="1">
              <a:spcAft>
                <a:spcPts val="0"/>
              </a:spcAft>
              <a:buFont typeface="Arial" pitchFamily="34" charset="0"/>
              <a:buNone/>
              <a:defRPr/>
            </a:pPr>
            <a:endParaRPr lang="en-US" b="1" dirty="0" smtClean="0">
              <a:solidFill>
                <a:schemeClr val="tx2">
                  <a:lumMod val="75000"/>
                </a:schemeClr>
              </a:solidFill>
            </a:endParaRPr>
          </a:p>
          <a:p>
            <a:pPr marL="0" indent="0" algn="ctr" eaLnBrk="1" fontAlgn="auto" hangingPunct="1">
              <a:spcAft>
                <a:spcPts val="0"/>
              </a:spcAft>
              <a:buFont typeface="Arial" pitchFamily="34" charset="0"/>
              <a:buNone/>
              <a:defRPr/>
            </a:pPr>
            <a:endParaRPr lang="en-US" b="1" dirty="0" smtClean="0">
              <a:solidFill>
                <a:schemeClr val="tx2">
                  <a:lumMod val="75000"/>
                </a:schemeClr>
              </a:solidFill>
            </a:endParaRPr>
          </a:p>
        </p:txBody>
      </p:sp>
      <p:sp>
        <p:nvSpPr>
          <p:cNvPr id="4" name="Slide Number Placeholder 3"/>
          <p:cNvSpPr>
            <a:spLocks noGrp="1"/>
          </p:cNvSpPr>
          <p:nvPr>
            <p:ph type="sldNum" sz="quarter" idx="12"/>
          </p:nvPr>
        </p:nvSpPr>
        <p:spPr/>
        <p:txBody>
          <a:bodyPr/>
          <a:lstStyle/>
          <a:p>
            <a:pPr>
              <a:defRPr/>
            </a:pPr>
            <a:fld id="{4ED28E4F-4549-4D08-8A55-A94A5B099401}" type="slidenum">
              <a:rPr lang="en-US"/>
              <a:pPr>
                <a:defRPr/>
              </a:pPr>
              <a:t>55</a:t>
            </a:fld>
            <a:endParaRPr lang="en-US"/>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880" y="95250"/>
            <a:ext cx="19528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95251"/>
            <a:ext cx="1172209"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C:\Users\ETC08\Desktop\Arme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9" y="256223"/>
            <a:ext cx="1513841" cy="111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26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9525"/>
            <a:ext cx="91186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p:cNvSpPr txBox="1">
            <a:spLocks noChangeArrowheads="1"/>
          </p:cNvSpPr>
          <p:nvPr/>
        </p:nvSpPr>
        <p:spPr bwMode="auto">
          <a:xfrm>
            <a:off x="982553" y="3306333"/>
            <a:ext cx="307261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71500" indent="-571500">
              <a:spcBef>
                <a:spcPct val="20000"/>
              </a:spcBef>
              <a:buFont typeface="Arial" charset="0"/>
              <a:buChar char="•"/>
              <a:defRPr sz="3200">
                <a:solidFill>
                  <a:schemeClr val="tx1"/>
                </a:solidFill>
                <a:latin typeface="Calibri" pitchFamily="34" charset="0"/>
              </a:defRPr>
            </a:lvl1pPr>
            <a:lvl2pPr marL="1314450" indent="-571500">
              <a:spcBef>
                <a:spcPct val="20000"/>
              </a:spcBef>
              <a:buFont typeface="Arial" charset="0"/>
              <a:buChar char="–"/>
              <a:defRPr sz="2800">
                <a:solidFill>
                  <a:schemeClr val="tx1"/>
                </a:solidFill>
                <a:latin typeface="Calibri" pitchFamily="34" charset="0"/>
              </a:defRPr>
            </a:lvl2pPr>
            <a:lvl3pPr marL="1714500" indent="-5715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ct val="0"/>
              </a:spcBef>
              <a:buNone/>
            </a:pPr>
            <a:r>
              <a:rPr lang="en-GB" altLang="en-US" sz="1600" b="1" dirty="0" smtClean="0"/>
              <a:t>Aida </a:t>
            </a:r>
            <a:r>
              <a:rPr lang="en-GB" altLang="en-US" sz="1600" b="1" dirty="0" err="1" smtClean="0"/>
              <a:t>Sanneh</a:t>
            </a:r>
            <a:endParaRPr lang="en-GB" altLang="en-US" sz="1600" b="1" dirty="0" smtClean="0"/>
          </a:p>
          <a:p>
            <a:pPr marL="0" indent="0">
              <a:spcBef>
                <a:spcPct val="0"/>
              </a:spcBef>
              <a:buNone/>
            </a:pPr>
            <a:r>
              <a:rPr lang="en-GB" altLang="en-US" sz="1600" dirty="0" smtClean="0"/>
              <a:t>In-Country Expert</a:t>
            </a:r>
          </a:p>
          <a:p>
            <a:pPr marL="0" indent="0">
              <a:spcBef>
                <a:spcPct val="0"/>
              </a:spcBef>
              <a:buNone/>
            </a:pPr>
            <a:r>
              <a:rPr lang="en-GB" altLang="en-US" sz="1600" dirty="0" smtClean="0"/>
              <a:t>Email: </a:t>
            </a:r>
            <a:r>
              <a:rPr lang="en-GB" altLang="en-US" sz="1600" dirty="0" smtClean="0">
                <a:hlinkClick r:id="rId4"/>
              </a:rPr>
              <a:t>aida.sanneh@govrisk.org</a:t>
            </a:r>
            <a:endParaRPr lang="en-GB" altLang="en-US" sz="3600" dirty="0">
              <a:solidFill>
                <a:srgbClr val="4D4D4D"/>
              </a:solidFill>
            </a:endParaRPr>
          </a:p>
        </p:txBody>
      </p:sp>
      <p:sp>
        <p:nvSpPr>
          <p:cNvPr id="2" name="TextBox 1"/>
          <p:cNvSpPr txBox="1"/>
          <p:nvPr/>
        </p:nvSpPr>
        <p:spPr>
          <a:xfrm>
            <a:off x="4753742" y="3306333"/>
            <a:ext cx="3549689" cy="1077218"/>
          </a:xfrm>
          <a:prstGeom prst="rect">
            <a:avLst/>
          </a:prstGeom>
          <a:noFill/>
        </p:spPr>
        <p:txBody>
          <a:bodyPr wrap="square" rtlCol="0">
            <a:spAutoFit/>
          </a:bodyPr>
          <a:lstStyle/>
          <a:p>
            <a:r>
              <a:rPr lang="en-GB" sz="1600" b="1" dirty="0" smtClean="0"/>
              <a:t>Polly Calvert</a:t>
            </a:r>
          </a:p>
          <a:p>
            <a:r>
              <a:rPr lang="en-GB" sz="1600" dirty="0" smtClean="0"/>
              <a:t>International Projects Manager</a:t>
            </a:r>
          </a:p>
          <a:p>
            <a:r>
              <a:rPr lang="en-GB" sz="1600" dirty="0" smtClean="0"/>
              <a:t>Email: </a:t>
            </a:r>
            <a:r>
              <a:rPr lang="en-GB" sz="1600" dirty="0" smtClean="0">
                <a:hlinkClick r:id="rId5"/>
              </a:rPr>
              <a:t>polly.calvert@govrisk.org</a:t>
            </a:r>
            <a:endParaRPr lang="en-GB" sz="1600" dirty="0" smtClean="0"/>
          </a:p>
          <a:p>
            <a:endParaRPr lang="en-GB" sz="1600" dirty="0"/>
          </a:p>
        </p:txBody>
      </p:sp>
      <p:sp>
        <p:nvSpPr>
          <p:cNvPr id="3" name="TextBox 2"/>
          <p:cNvSpPr txBox="1"/>
          <p:nvPr/>
        </p:nvSpPr>
        <p:spPr>
          <a:xfrm>
            <a:off x="982553" y="4574421"/>
            <a:ext cx="3578088" cy="1077218"/>
          </a:xfrm>
          <a:prstGeom prst="rect">
            <a:avLst/>
          </a:prstGeom>
          <a:noFill/>
        </p:spPr>
        <p:txBody>
          <a:bodyPr wrap="square" rtlCol="0">
            <a:spAutoFit/>
          </a:bodyPr>
          <a:lstStyle/>
          <a:p>
            <a:r>
              <a:rPr lang="en-GB" sz="1600" b="1" dirty="0" err="1" smtClean="0"/>
              <a:t>Varsha</a:t>
            </a:r>
            <a:r>
              <a:rPr lang="en-GB" sz="1600" b="1" dirty="0" smtClean="0"/>
              <a:t> </a:t>
            </a:r>
            <a:r>
              <a:rPr lang="en-GB" sz="1600" b="1" dirty="0" err="1" smtClean="0"/>
              <a:t>Venugopal</a:t>
            </a:r>
            <a:endParaRPr lang="en-GB" sz="1600" b="1" dirty="0" smtClean="0"/>
          </a:p>
          <a:p>
            <a:r>
              <a:rPr lang="en-GB" sz="1600" dirty="0" smtClean="0"/>
              <a:t>Project Lead</a:t>
            </a:r>
          </a:p>
          <a:p>
            <a:r>
              <a:rPr lang="en-GB" sz="1600" dirty="0" smtClean="0"/>
              <a:t>Email: </a:t>
            </a:r>
            <a:r>
              <a:rPr lang="en-GB" sz="1600" dirty="0" smtClean="0">
                <a:latin typeface="Calibri" pitchFamily="34" charset="0"/>
                <a:hlinkClick r:id="rId6"/>
              </a:rPr>
              <a:t>varsha.venugopal@govrisk.org</a:t>
            </a:r>
            <a:endParaRPr lang="en-GB" sz="1600" dirty="0" smtClean="0">
              <a:latin typeface="Calibri" pitchFamily="34" charset="0"/>
            </a:endParaRPr>
          </a:p>
          <a:p>
            <a:endParaRPr lang="en-GB" sz="1600" dirty="0">
              <a:latin typeface="Calibri" pitchFamily="34" charset="0"/>
            </a:endParaRPr>
          </a:p>
        </p:txBody>
      </p:sp>
      <p:sp>
        <p:nvSpPr>
          <p:cNvPr id="4" name="Rectangle 3"/>
          <p:cNvSpPr/>
          <p:nvPr/>
        </p:nvSpPr>
        <p:spPr>
          <a:xfrm>
            <a:off x="719191" y="1797784"/>
            <a:ext cx="7584240" cy="830997"/>
          </a:xfrm>
          <a:prstGeom prst="rect">
            <a:avLst/>
          </a:prstGeom>
        </p:spPr>
        <p:txBody>
          <a:bodyPr wrap="square">
            <a:spAutoFit/>
          </a:bodyPr>
          <a:lstStyle/>
          <a:p>
            <a:r>
              <a:rPr lang="en-GB" sz="2400" b="1" dirty="0"/>
              <a:t>For additional information about the work of </a:t>
            </a:r>
            <a:r>
              <a:rPr lang="en-GB" sz="2400" b="1" dirty="0" err="1"/>
              <a:t>GovRisk</a:t>
            </a:r>
            <a:r>
              <a:rPr lang="en-GB" sz="2400" b="1" dirty="0"/>
              <a:t> and/or to explore potential collaborations, please contact:</a:t>
            </a:r>
          </a:p>
        </p:txBody>
      </p:sp>
    </p:spTree>
    <p:extLst>
      <p:ext uri="{BB962C8B-B14F-4D97-AF65-F5344CB8AC3E}">
        <p14:creationId xmlns:p14="http://schemas.microsoft.com/office/powerpoint/2010/main" val="1282028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6" name="Rectangle 8"/>
          <p:cNvSpPr>
            <a:spLocks noGrp="1" noChangeArrowheads="1"/>
          </p:cNvSpPr>
          <p:nvPr>
            <p:ph idx="1"/>
          </p:nvPr>
        </p:nvSpPr>
        <p:spPr>
          <a:xfrm>
            <a:off x="150813" y="1752600"/>
            <a:ext cx="8785225" cy="5008563"/>
          </a:xfrm>
        </p:spPr>
        <p:txBody>
          <a:bodyPr>
            <a:normAutofit/>
          </a:bodyPr>
          <a:lstStyle/>
          <a:p>
            <a:pPr marL="685800" indent="-685800" eaLnBrk="1" fontAlgn="auto" hangingPunct="1">
              <a:lnSpc>
                <a:spcPct val="80000"/>
              </a:lnSpc>
              <a:spcAft>
                <a:spcPts val="0"/>
              </a:spcAft>
              <a:buFont typeface="Wingdings" pitchFamily="2" charset="2"/>
              <a:buAutoNum type="arabicPeriod"/>
              <a:defRPr/>
            </a:pPr>
            <a:r>
              <a:rPr lang="en-GB" sz="2800" dirty="0" smtClean="0"/>
              <a:t>CRA  </a:t>
            </a:r>
            <a:r>
              <a:rPr lang="en-GB" sz="2800" dirty="0"/>
              <a:t>is aligned to national policy priorities and processes</a:t>
            </a:r>
          </a:p>
          <a:p>
            <a:pPr marL="685800" indent="-685800" eaLnBrk="1" fontAlgn="auto" hangingPunct="1">
              <a:lnSpc>
                <a:spcPct val="80000"/>
              </a:lnSpc>
              <a:spcAft>
                <a:spcPts val="0"/>
              </a:spcAft>
              <a:buFont typeface="Wingdings" pitchFamily="2" charset="2"/>
              <a:buAutoNum type="arabicPeriod"/>
              <a:defRPr/>
            </a:pPr>
            <a:r>
              <a:rPr lang="en-GB" sz="2800" dirty="0" smtClean="0"/>
              <a:t>CRA </a:t>
            </a:r>
            <a:r>
              <a:rPr lang="en-GB" sz="2800" dirty="0"/>
              <a:t>is country </a:t>
            </a:r>
            <a:r>
              <a:rPr lang="en-GB" sz="2800" b="1" dirty="0"/>
              <a:t>contextualized</a:t>
            </a:r>
          </a:p>
          <a:p>
            <a:pPr marL="685800" indent="-685800" eaLnBrk="1" fontAlgn="auto" hangingPunct="1">
              <a:lnSpc>
                <a:spcPct val="80000"/>
              </a:lnSpc>
              <a:spcAft>
                <a:spcPts val="0"/>
              </a:spcAft>
              <a:buFont typeface="Wingdings" pitchFamily="2" charset="2"/>
              <a:buAutoNum type="arabicPeriod"/>
              <a:defRPr/>
            </a:pPr>
            <a:r>
              <a:rPr lang="en-GB" sz="2800" dirty="0" smtClean="0"/>
              <a:t>CRA methodology  </a:t>
            </a:r>
            <a:r>
              <a:rPr lang="en-GB" sz="2800" dirty="0"/>
              <a:t>is </a:t>
            </a:r>
            <a:r>
              <a:rPr lang="en-GB" sz="2800" dirty="0" smtClean="0"/>
              <a:t>harsh </a:t>
            </a:r>
          </a:p>
          <a:p>
            <a:pPr marL="685800" indent="-685800" eaLnBrk="1" fontAlgn="auto" hangingPunct="1">
              <a:lnSpc>
                <a:spcPct val="80000"/>
              </a:lnSpc>
              <a:spcAft>
                <a:spcPts val="0"/>
              </a:spcAft>
              <a:buFont typeface="Wingdings" pitchFamily="2" charset="2"/>
              <a:buAutoNum type="arabicPeriod"/>
              <a:defRPr/>
            </a:pPr>
            <a:r>
              <a:rPr lang="en-GB" sz="2800" dirty="0" smtClean="0"/>
              <a:t>Selection </a:t>
            </a:r>
            <a:r>
              <a:rPr lang="en-GB" sz="2800" dirty="0"/>
              <a:t>of indicators is transparent and participatory</a:t>
            </a:r>
          </a:p>
          <a:p>
            <a:pPr marL="685800" indent="-685800" eaLnBrk="1" fontAlgn="auto" hangingPunct="1">
              <a:lnSpc>
                <a:spcPct val="80000"/>
              </a:lnSpc>
              <a:spcAft>
                <a:spcPts val="0"/>
              </a:spcAft>
              <a:buFont typeface="Wingdings" pitchFamily="2" charset="2"/>
              <a:buAutoNum type="arabicPeriod"/>
              <a:defRPr/>
            </a:pPr>
            <a:r>
              <a:rPr lang="en-GB" sz="2800" dirty="0"/>
              <a:t>Results are stored in a public national database</a:t>
            </a:r>
          </a:p>
          <a:p>
            <a:pPr marL="685800" indent="-685800" eaLnBrk="1" fontAlgn="auto" hangingPunct="1">
              <a:lnSpc>
                <a:spcPct val="80000"/>
              </a:lnSpc>
              <a:spcAft>
                <a:spcPts val="0"/>
              </a:spcAft>
              <a:buFont typeface="Wingdings" pitchFamily="2" charset="2"/>
              <a:buAutoNum type="arabicPeriod"/>
              <a:defRPr/>
            </a:pPr>
            <a:r>
              <a:rPr lang="en-GB" sz="2800" dirty="0"/>
              <a:t>Indicators are pro-poor and gender-sensitive</a:t>
            </a:r>
          </a:p>
          <a:p>
            <a:pPr marL="685800" indent="-685800" eaLnBrk="1" fontAlgn="auto" hangingPunct="1">
              <a:lnSpc>
                <a:spcPct val="80000"/>
              </a:lnSpc>
              <a:spcAft>
                <a:spcPts val="0"/>
              </a:spcAft>
              <a:buFont typeface="Wingdings" pitchFamily="2" charset="2"/>
              <a:buAutoNum type="arabicPeriod"/>
              <a:defRPr/>
            </a:pPr>
            <a:r>
              <a:rPr lang="en-GB" sz="2800" b="1" dirty="0"/>
              <a:t>Capacity</a:t>
            </a:r>
            <a:r>
              <a:rPr lang="en-GB" sz="2800" dirty="0"/>
              <a:t> of national stakeholders is developed</a:t>
            </a:r>
          </a:p>
          <a:p>
            <a:pPr marL="685800" indent="-685800" eaLnBrk="1" fontAlgn="auto" hangingPunct="1">
              <a:lnSpc>
                <a:spcPct val="80000"/>
              </a:lnSpc>
              <a:spcAft>
                <a:spcPts val="0"/>
              </a:spcAft>
              <a:buFont typeface="Wingdings" pitchFamily="2" charset="2"/>
              <a:buAutoNum type="arabicPeriod"/>
              <a:defRPr/>
            </a:pPr>
            <a:r>
              <a:rPr lang="en-GB" sz="2800" dirty="0"/>
              <a:t>Assessment is cost-effective and timely</a:t>
            </a:r>
          </a:p>
          <a:p>
            <a:pPr marL="685800" indent="-685800" eaLnBrk="1" fontAlgn="auto" hangingPunct="1">
              <a:lnSpc>
                <a:spcPct val="80000"/>
              </a:lnSpc>
              <a:spcAft>
                <a:spcPts val="0"/>
              </a:spcAft>
              <a:buFont typeface="Wingdings" pitchFamily="2" charset="2"/>
              <a:buAutoNum type="arabicPeriod"/>
              <a:defRPr/>
            </a:pPr>
            <a:r>
              <a:rPr lang="en-GB" sz="2800" dirty="0"/>
              <a:t>Results are widely disseminated</a:t>
            </a:r>
          </a:p>
          <a:p>
            <a:pPr marL="685800" indent="-685800" eaLnBrk="1" fontAlgn="auto" hangingPunct="1">
              <a:lnSpc>
                <a:spcPct val="80000"/>
              </a:lnSpc>
              <a:spcAft>
                <a:spcPts val="0"/>
              </a:spcAft>
              <a:buFont typeface="Wingdings" pitchFamily="2" charset="2"/>
              <a:buAutoNum type="arabicPeriod"/>
              <a:defRPr/>
            </a:pPr>
            <a:r>
              <a:rPr lang="en-GB" sz="2800" b="1" dirty="0"/>
              <a:t>Assessment is repeated</a:t>
            </a:r>
            <a:endParaRPr lang="en-US" sz="2800" b="1" dirty="0"/>
          </a:p>
        </p:txBody>
      </p:sp>
      <p:sp>
        <p:nvSpPr>
          <p:cNvPr id="124935" name="Rectangle 7"/>
          <p:cNvSpPr>
            <a:spLocks noGrp="1" noChangeArrowheads="1"/>
          </p:cNvSpPr>
          <p:nvPr>
            <p:ph type="title"/>
          </p:nvPr>
        </p:nvSpPr>
        <p:spPr>
          <a:xfrm>
            <a:off x="149225" y="381000"/>
            <a:ext cx="8886825" cy="838200"/>
          </a:xfrm>
        </p:spPr>
        <p:txBody>
          <a:bodyPr/>
          <a:lstStyle/>
          <a:p>
            <a:pPr eaLnBrk="1" fontAlgn="auto" hangingPunct="1">
              <a:spcAft>
                <a:spcPts val="0"/>
              </a:spcAft>
              <a:defRPr/>
            </a:pPr>
            <a:r>
              <a:rPr lang="en-US" sz="3600" dirty="0" smtClean="0"/>
              <a:t>10 bullet points </a:t>
            </a:r>
            <a:r>
              <a:rPr lang="en-US" sz="3600" dirty="0"/>
              <a:t>of an effective </a:t>
            </a:r>
            <a:r>
              <a:rPr lang="en-US" sz="3600" dirty="0" smtClean="0"/>
              <a:t>CRA </a:t>
            </a:r>
            <a:endParaRPr lang="en-US" sz="3600" dirty="0"/>
          </a:p>
        </p:txBody>
      </p:sp>
      <p:pic>
        <p:nvPicPr>
          <p:cNvPr id="14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399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3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3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3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ctrTitle"/>
          </p:nvPr>
        </p:nvSpPr>
        <p:spPr/>
        <p:txBody>
          <a:bodyPr>
            <a:normAutofit/>
          </a:bodyPr>
          <a:lstStyle/>
          <a:p>
            <a:pPr eaLnBrk="1" fontAlgn="auto" hangingPunct="1">
              <a:spcAft>
                <a:spcPts val="0"/>
              </a:spcAft>
              <a:defRPr/>
            </a:pPr>
            <a:r>
              <a:rPr lang="en-US" dirty="0">
                <a:effectLst>
                  <a:outerShdw blurRad="38100" dist="38100" dir="2700000" algn="tl">
                    <a:srgbClr val="000000"/>
                  </a:outerShdw>
                </a:effectLst>
              </a:rPr>
              <a:t>How to make </a:t>
            </a:r>
            <a:r>
              <a:rPr lang="en-US" dirty="0" smtClean="0">
                <a:effectLst>
                  <a:outerShdw blurRad="38100" dist="38100" dir="2700000" algn="tl">
                    <a:srgbClr val="000000"/>
                  </a:outerShdw>
                </a:effectLst>
              </a:rPr>
              <a:t>CRA  effective and measureable</a:t>
            </a:r>
            <a:endParaRPr lang="en-US" dirty="0">
              <a:effectLst>
                <a:outerShdw blurRad="38100" dist="38100" dir="2700000" algn="tl">
                  <a:srgbClr val="000000"/>
                </a:outerShdw>
              </a:effectLst>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6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p:txBody>
          <a:bodyPr>
            <a:normAutofit/>
          </a:bodyPr>
          <a:lstStyle/>
          <a:p>
            <a:pPr marL="365760" indent="-256032" eaLnBrk="1" fontAlgn="auto" hangingPunct="1">
              <a:lnSpc>
                <a:spcPct val="80000"/>
              </a:lnSpc>
              <a:spcAft>
                <a:spcPts val="0"/>
              </a:spcAft>
              <a:buFont typeface="Wingdings" pitchFamily="2" charset="2"/>
              <a:buNone/>
              <a:defRPr/>
            </a:pPr>
            <a:r>
              <a:rPr lang="en-US" sz="2000" b="1" i="1"/>
              <a:t>Example of qualitative indicator: </a:t>
            </a:r>
            <a:r>
              <a:rPr lang="en-US" sz="2000"/>
              <a:t>In practice, are major public procurements effectively advertised? </a:t>
            </a:r>
          </a:p>
          <a:p>
            <a:pPr marL="365760" indent="-256032" eaLnBrk="1" fontAlgn="auto" hangingPunct="1">
              <a:lnSpc>
                <a:spcPct val="80000"/>
              </a:lnSpc>
              <a:spcAft>
                <a:spcPts val="0"/>
              </a:spcAft>
              <a:buFont typeface="Wingdings 3"/>
              <a:buChar char=""/>
              <a:defRPr/>
            </a:pPr>
            <a:endParaRPr lang="en-US" sz="2000"/>
          </a:p>
          <a:p>
            <a:pPr marL="365760" indent="-256032" eaLnBrk="1" fontAlgn="auto" hangingPunct="1">
              <a:lnSpc>
                <a:spcPct val="80000"/>
              </a:lnSpc>
              <a:spcAft>
                <a:spcPts val="0"/>
              </a:spcAft>
              <a:buFont typeface="Wingdings" pitchFamily="2" charset="2"/>
              <a:buNone/>
              <a:defRPr/>
            </a:pPr>
            <a:r>
              <a:rPr lang="en-US" sz="2000" b="1" i="1"/>
              <a:t>Quantification:</a:t>
            </a:r>
          </a:p>
          <a:p>
            <a:pPr marL="365760" indent="-256032" eaLnBrk="1" fontAlgn="auto" hangingPunct="1">
              <a:lnSpc>
                <a:spcPct val="80000"/>
              </a:lnSpc>
              <a:spcAft>
                <a:spcPts val="0"/>
              </a:spcAft>
              <a:buFont typeface="Wingdings 3"/>
              <a:buChar char=""/>
              <a:defRPr/>
            </a:pPr>
            <a:r>
              <a:rPr lang="en-US" sz="2000" b="1"/>
              <a:t>Score 100: </a:t>
            </a:r>
            <a:r>
              <a:rPr lang="en-US" sz="2000"/>
              <a:t>There is a formal process of advertising public procurements. This may include a government website, newspaper advertising, or other official announcements.  All major procurements are advertised in this way. </a:t>
            </a:r>
            <a:r>
              <a:rPr lang="en-US" sz="2000">
                <a:solidFill>
                  <a:srgbClr val="FF0000"/>
                </a:solidFill>
              </a:rPr>
              <a:t>Sufficient time </a:t>
            </a:r>
            <a:r>
              <a:rPr lang="en-US" sz="2000"/>
              <a:t>is allowed for bidders to respond to advertisements.</a:t>
            </a:r>
          </a:p>
          <a:p>
            <a:pPr marL="365760" indent="-256032" eaLnBrk="1" fontAlgn="auto" hangingPunct="1">
              <a:lnSpc>
                <a:spcPct val="80000"/>
              </a:lnSpc>
              <a:spcAft>
                <a:spcPts val="0"/>
              </a:spcAft>
              <a:buFont typeface="Wingdings 3"/>
              <a:buChar char=""/>
              <a:defRPr/>
            </a:pPr>
            <a:endParaRPr lang="en-US" sz="2000"/>
          </a:p>
          <a:p>
            <a:pPr marL="365760" indent="-256032" eaLnBrk="1" fontAlgn="auto" hangingPunct="1">
              <a:lnSpc>
                <a:spcPct val="80000"/>
              </a:lnSpc>
              <a:spcAft>
                <a:spcPts val="0"/>
              </a:spcAft>
              <a:buFont typeface="Wingdings 3"/>
              <a:buChar char=""/>
              <a:defRPr/>
            </a:pPr>
            <a:r>
              <a:rPr lang="en-US" sz="2000" b="1"/>
              <a:t>Score 50: </a:t>
            </a:r>
            <a:r>
              <a:rPr lang="en-US" sz="2000"/>
              <a:t>There is a formal process of advertising </a:t>
            </a:r>
            <a:r>
              <a:rPr lang="en-US" sz="2000">
                <a:solidFill>
                  <a:srgbClr val="FF0000"/>
                </a:solidFill>
              </a:rPr>
              <a:t>but it is flawed. </a:t>
            </a:r>
            <a:r>
              <a:rPr lang="en-US" sz="2000"/>
              <a:t>Some major procurements may not be advertised, or the advertising process may not be effective. The </a:t>
            </a:r>
            <a:r>
              <a:rPr lang="en-US" sz="2000">
                <a:solidFill>
                  <a:srgbClr val="FF0000"/>
                </a:solidFill>
              </a:rPr>
              <a:t>time </a:t>
            </a:r>
            <a:r>
              <a:rPr lang="en-US" sz="2000"/>
              <a:t>between advertisements and bidding may be too short to allow full participation.</a:t>
            </a:r>
          </a:p>
          <a:p>
            <a:pPr marL="365760" indent="-256032" eaLnBrk="1" fontAlgn="auto" hangingPunct="1">
              <a:lnSpc>
                <a:spcPct val="80000"/>
              </a:lnSpc>
              <a:spcAft>
                <a:spcPts val="0"/>
              </a:spcAft>
              <a:buFont typeface="Wingdings 3"/>
              <a:buChar char=""/>
              <a:defRPr/>
            </a:pPr>
            <a:endParaRPr lang="en-US" sz="2000"/>
          </a:p>
          <a:p>
            <a:pPr marL="365760" indent="-256032" eaLnBrk="1" fontAlgn="auto" hangingPunct="1">
              <a:lnSpc>
                <a:spcPct val="80000"/>
              </a:lnSpc>
              <a:spcAft>
                <a:spcPts val="0"/>
              </a:spcAft>
              <a:buFont typeface="Wingdings 3"/>
              <a:buChar char=""/>
              <a:defRPr/>
            </a:pPr>
            <a:r>
              <a:rPr lang="en-US" sz="2000" b="1"/>
              <a:t>Score 0: </a:t>
            </a:r>
            <a:r>
              <a:rPr lang="en-US" sz="2000"/>
              <a:t>There is no formal process of advertising major public procurements or the </a:t>
            </a:r>
            <a:r>
              <a:rPr lang="en-US" sz="2000">
                <a:solidFill>
                  <a:srgbClr val="FF0000"/>
                </a:solidFill>
              </a:rPr>
              <a:t>process is superficial and ineffective. </a:t>
            </a:r>
            <a:endParaRPr lang="en-US" sz="2000"/>
          </a:p>
        </p:txBody>
      </p:sp>
      <p:sp>
        <p:nvSpPr>
          <p:cNvPr id="268290" name="Rectangle 2"/>
          <p:cNvSpPr>
            <a:spLocks noGrp="1" noChangeArrowheads="1"/>
          </p:cNvSpPr>
          <p:nvPr>
            <p:ph type="title"/>
          </p:nvPr>
        </p:nvSpPr>
        <p:spPr>
          <a:xfrm>
            <a:off x="149225" y="381000"/>
            <a:ext cx="8886825" cy="838200"/>
          </a:xfrm>
        </p:spPr>
        <p:txBody>
          <a:bodyPr>
            <a:normAutofit fontScale="90000"/>
          </a:bodyPr>
          <a:lstStyle/>
          <a:p>
            <a:pPr eaLnBrk="1" fontAlgn="auto" hangingPunct="1">
              <a:spcAft>
                <a:spcPts val="0"/>
              </a:spcAft>
              <a:defRPr/>
            </a:pPr>
            <a:r>
              <a:rPr lang="en-US" sz="3600" dirty="0" smtClean="0"/>
              <a:t>CRA example: Developing </a:t>
            </a:r>
            <a:r>
              <a:rPr lang="en-US" sz="3600" dirty="0"/>
              <a:t>a scale </a:t>
            </a:r>
            <a:br>
              <a:rPr lang="en-US" sz="3600" dirty="0"/>
            </a:br>
            <a:r>
              <a:rPr lang="en-US" sz="3600" dirty="0"/>
              <a:t>to quantify </a:t>
            </a:r>
            <a:r>
              <a:rPr lang="en-US" sz="3600" i="1" dirty="0"/>
              <a:t>qualitative</a:t>
            </a:r>
            <a:r>
              <a:rPr lang="en-US" sz="3600" dirty="0"/>
              <a:t> indicators</a:t>
            </a:r>
          </a:p>
        </p:txBody>
      </p:sp>
      <p:pic>
        <p:nvPicPr>
          <p:cNvPr id="16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14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2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2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8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idx="1"/>
          </p:nvPr>
        </p:nvSpPr>
        <p:spPr/>
        <p:txBody>
          <a:bodyPr>
            <a:normAutofit fontScale="92500" lnSpcReduction="10000"/>
          </a:bodyPr>
          <a:lstStyle/>
          <a:p>
            <a:pPr marL="685800" indent="-685800" eaLnBrk="1" fontAlgn="auto" hangingPunct="1">
              <a:lnSpc>
                <a:spcPct val="80000"/>
              </a:lnSpc>
              <a:spcAft>
                <a:spcPts val="0"/>
              </a:spcAft>
              <a:buFont typeface="Wingdings" pitchFamily="2" charset="2"/>
              <a:buNone/>
              <a:defRPr/>
            </a:pPr>
            <a:r>
              <a:rPr lang="en-US" sz="2600" dirty="0"/>
              <a:t>for example…</a:t>
            </a:r>
          </a:p>
          <a:p>
            <a:pPr marL="685800" indent="-685800" eaLnBrk="1" fontAlgn="auto" hangingPunct="1">
              <a:lnSpc>
                <a:spcPct val="80000"/>
              </a:lnSpc>
              <a:spcAft>
                <a:spcPts val="0"/>
              </a:spcAft>
              <a:buFont typeface="Wingdings" pitchFamily="2" charset="2"/>
              <a:buAutoNum type="arabicPeriod"/>
              <a:defRPr/>
            </a:pPr>
            <a:r>
              <a:rPr lang="en-US" sz="2600" dirty="0"/>
              <a:t>Domestic legal system is harmonized with international standards.</a:t>
            </a:r>
          </a:p>
          <a:p>
            <a:pPr marL="685800" indent="-685800" eaLnBrk="1" fontAlgn="auto" hangingPunct="1">
              <a:lnSpc>
                <a:spcPct val="80000"/>
              </a:lnSpc>
              <a:spcAft>
                <a:spcPts val="0"/>
              </a:spcAft>
              <a:buFont typeface="Wingdings" pitchFamily="2" charset="2"/>
              <a:buAutoNum type="arabicPeriod"/>
              <a:defRPr/>
            </a:pPr>
            <a:r>
              <a:rPr lang="en-US" sz="2600" dirty="0"/>
              <a:t>General measures in prevention of corruption are enforced.</a:t>
            </a:r>
          </a:p>
          <a:p>
            <a:pPr marL="685800" indent="-685800" eaLnBrk="1" fontAlgn="auto" hangingPunct="1">
              <a:lnSpc>
                <a:spcPct val="80000"/>
              </a:lnSpc>
              <a:spcAft>
                <a:spcPts val="0"/>
              </a:spcAft>
              <a:buFont typeface="Wingdings" pitchFamily="2" charset="2"/>
              <a:buAutoNum type="arabicPeriod"/>
              <a:defRPr/>
            </a:pPr>
            <a:r>
              <a:rPr lang="en-US" sz="2600" dirty="0"/>
              <a:t>Responsibility of National Assembly deputies in performing their functions is fostered.</a:t>
            </a:r>
          </a:p>
          <a:p>
            <a:pPr marL="685800" indent="-685800" eaLnBrk="1" fontAlgn="auto" hangingPunct="1">
              <a:lnSpc>
                <a:spcPct val="80000"/>
              </a:lnSpc>
              <a:spcAft>
                <a:spcPts val="0"/>
              </a:spcAft>
              <a:buFont typeface="Wingdings" pitchFamily="2" charset="2"/>
              <a:buAutoNum type="arabicPeriod"/>
              <a:defRPr/>
            </a:pPr>
            <a:r>
              <a:rPr lang="en-US" sz="2600" dirty="0"/>
              <a:t>Constant work of the </a:t>
            </a:r>
            <a:r>
              <a:rPr lang="en-US" sz="2600" dirty="0" smtClean="0"/>
              <a:t>AC body is </a:t>
            </a:r>
            <a:r>
              <a:rPr lang="en-US" sz="2600" dirty="0"/>
              <a:t>enabled.</a:t>
            </a:r>
          </a:p>
          <a:p>
            <a:pPr marL="685800" indent="-685800" eaLnBrk="1" fontAlgn="auto" hangingPunct="1">
              <a:lnSpc>
                <a:spcPct val="80000"/>
              </a:lnSpc>
              <a:spcAft>
                <a:spcPts val="0"/>
              </a:spcAft>
              <a:buFont typeface="Wingdings" pitchFamily="2" charset="2"/>
              <a:buAutoNum type="arabicPeriod"/>
              <a:defRPr/>
            </a:pPr>
            <a:r>
              <a:rPr lang="en-US" sz="2600" dirty="0"/>
              <a:t>Procedure for selection of judicial </a:t>
            </a:r>
            <a:r>
              <a:rPr lang="en-US" sz="2600" dirty="0" smtClean="0"/>
              <a:t>office holders </a:t>
            </a:r>
            <a:r>
              <a:rPr lang="en-US" sz="2600" dirty="0"/>
              <a:t>is transparent.</a:t>
            </a:r>
          </a:p>
          <a:p>
            <a:pPr marL="685800" indent="-685800" eaLnBrk="1" fontAlgn="auto" hangingPunct="1">
              <a:lnSpc>
                <a:spcPct val="80000"/>
              </a:lnSpc>
              <a:spcAft>
                <a:spcPts val="0"/>
              </a:spcAft>
              <a:buFont typeface="Wingdings" pitchFamily="2" charset="2"/>
              <a:buAutoNum type="arabicPeriod"/>
              <a:defRPr/>
            </a:pPr>
            <a:r>
              <a:rPr lang="en-US" sz="2600" dirty="0"/>
              <a:t>State administration is more effective.</a:t>
            </a:r>
          </a:p>
          <a:p>
            <a:pPr marL="685800" indent="-685800" eaLnBrk="1" fontAlgn="auto" hangingPunct="1">
              <a:lnSpc>
                <a:spcPct val="80000"/>
              </a:lnSpc>
              <a:spcAft>
                <a:spcPts val="0"/>
              </a:spcAft>
              <a:buFont typeface="Wingdings" pitchFamily="2" charset="2"/>
              <a:buAutoNum type="arabicPeriod"/>
              <a:defRPr/>
            </a:pPr>
            <a:r>
              <a:rPr lang="en-US" sz="2600" dirty="0"/>
              <a:t>Permanent improvement in tax procedure.</a:t>
            </a:r>
          </a:p>
          <a:p>
            <a:pPr marL="685800" indent="-685800" eaLnBrk="1" fontAlgn="auto" hangingPunct="1">
              <a:lnSpc>
                <a:spcPct val="80000"/>
              </a:lnSpc>
              <a:spcAft>
                <a:spcPts val="0"/>
              </a:spcAft>
              <a:buFont typeface="Wingdings" pitchFamily="2" charset="2"/>
              <a:buAutoNum type="arabicPeriod"/>
              <a:defRPr/>
            </a:pPr>
            <a:r>
              <a:rPr lang="en-US" sz="2600" dirty="0"/>
              <a:t>Media objectivity is guarded</a:t>
            </a:r>
            <a:r>
              <a:rPr lang="en-US" sz="2600" dirty="0" smtClean="0"/>
              <a:t>.</a:t>
            </a:r>
          </a:p>
          <a:p>
            <a:pPr marL="685800" indent="-685800" eaLnBrk="1" fontAlgn="auto" hangingPunct="1">
              <a:lnSpc>
                <a:spcPct val="80000"/>
              </a:lnSpc>
              <a:spcAft>
                <a:spcPts val="0"/>
              </a:spcAft>
              <a:buFont typeface="Wingdings" pitchFamily="2" charset="2"/>
              <a:buAutoNum type="arabicPeriod"/>
              <a:defRPr/>
            </a:pPr>
            <a:r>
              <a:rPr lang="en-US" sz="2600" dirty="0" smtClean="0"/>
              <a:t>Etc. </a:t>
            </a:r>
            <a:endParaRPr lang="en-US" sz="2600" dirty="0"/>
          </a:p>
          <a:p>
            <a:pPr marL="685800" indent="-685800" eaLnBrk="1" fontAlgn="auto" hangingPunct="1">
              <a:lnSpc>
                <a:spcPct val="80000"/>
              </a:lnSpc>
              <a:spcAft>
                <a:spcPts val="0"/>
              </a:spcAft>
              <a:buFont typeface="Wingdings 3"/>
              <a:buChar char=""/>
              <a:defRPr/>
            </a:pPr>
            <a:endParaRPr lang="en-US" sz="2400" dirty="0"/>
          </a:p>
        </p:txBody>
      </p:sp>
      <p:sp>
        <p:nvSpPr>
          <p:cNvPr id="277506"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a:t>Can you make the Action Plan indicators more measureable?</a:t>
            </a:r>
          </a:p>
        </p:txBody>
      </p:sp>
      <p:pic>
        <p:nvPicPr>
          <p:cNvPr id="174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943600"/>
            <a:ext cx="1831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51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aining slides and hand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4133</Words>
  <Application>Microsoft Office PowerPoint</Application>
  <PresentationFormat>On-screen Show (4:3)</PresentationFormat>
  <Paragraphs>671</Paragraphs>
  <Slides>56</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Tema de Office</vt:lpstr>
      <vt:lpstr>Training slides and handout</vt:lpstr>
      <vt:lpstr>Document</vt:lpstr>
      <vt:lpstr>PowerPoint Presentation</vt:lpstr>
      <vt:lpstr>Content </vt:lpstr>
      <vt:lpstr>What is the meaning of National CRA? </vt:lpstr>
      <vt:lpstr>What are national CRA used for?</vt:lpstr>
      <vt:lpstr>WHERE ARE WE NOW? (Discussion)  Key steps in conducting CRA</vt:lpstr>
      <vt:lpstr>10 bullet points of an effective CRA </vt:lpstr>
      <vt:lpstr>How to make CRA  effective and measureable</vt:lpstr>
      <vt:lpstr>CRA example: Developing a scale  to quantify qualitative indicators</vt:lpstr>
      <vt:lpstr>Can you make the Action Plan indicators more measureable?</vt:lpstr>
      <vt:lpstr>What are ‘actionable’ indicators?</vt:lpstr>
      <vt:lpstr>Actionable or ‘action-worthy’?</vt:lpstr>
      <vt:lpstr>Determining what is  an ‘action-worthy indicator’</vt:lpstr>
      <vt:lpstr>Don’t reinvent the bycycle!</vt:lpstr>
      <vt:lpstr>UK : Bribery and corruption assessment template</vt:lpstr>
      <vt:lpstr>Exemplary Questions to answer and identify the threat:</vt:lpstr>
      <vt:lpstr>Have you considered specific areas of your business where there is a common threat from bribery and corruption, including against relevant payment streams? </vt:lpstr>
      <vt:lpstr>   Have you considered specific areas of your business where there is a common threat from bribery and corruption, including from the following people / business areas? </vt:lpstr>
      <vt:lpstr>Guidelines for Risk Management of Fraud and Corruption- Macedonia</vt:lpstr>
      <vt:lpstr>The most promoted corruption risk assessment tool developed in the Netherlands for the public sector organizations is Self-Assessment Integrity or SAINT.</vt:lpstr>
      <vt:lpstr>SAINT is based on the five 4 steps modules:</vt:lpstr>
      <vt:lpstr>SAINT is based on the 4 steps modules:</vt:lpstr>
      <vt:lpstr>SAINT </vt:lpstr>
      <vt:lpstr>In Slovenia the integrity plan is a tool for establishing and verifying the integrity of the public sector organization or institution.</vt:lpstr>
      <vt:lpstr>Slovenian integrity plan development consists of five phases: </vt:lpstr>
      <vt:lpstr>Slovenian integrity plan development consists of five phases: </vt:lpstr>
      <vt:lpstr>The strategies, approaches and tools may be different, but the ultimate goal of any corruption risk assessment: </vt:lpstr>
      <vt:lpstr>Adapt your own tool</vt:lpstr>
      <vt:lpstr>PowerPoint Presentation</vt:lpstr>
      <vt:lpstr>PowerPoint Presentation</vt:lpstr>
      <vt:lpstr>Legal framework on corruption risk assessment could be as:</vt:lpstr>
      <vt:lpstr>PowerPoint Presentation</vt:lpstr>
      <vt:lpstr>The analysis of the risk of corruption shall mean:  the anti-corruption analysis of the activities of the state or municipal agency:  - carried out in compliance with the procedure prescribed by the Government,  -  the presentation of a grounded report on anti-corruption programmes - putting forward proposals concerning contents thereof,  - making recommendations for additional corruption prevention measures to the state or municipal agency with the corresponding authority.</vt:lpstr>
      <vt:lpstr> </vt:lpstr>
      <vt:lpstr>Bodies authorized to identify the areas of activities of the state or municipal agency particularly prone to corruption shall be the following:  - heads of state or municipal agencies;  - structural subdivisions of state or municipal agencies,   - or persons therein who are authorized by the head of the corresponding state or municipal agency to carry out corruption prevention and control.</vt:lpstr>
      <vt:lpstr>PowerPoint Presentation</vt:lpstr>
      <vt:lpstr>Why to access Corruption Probability? </vt:lpstr>
      <vt:lpstr>Steps to access corruption probability: </vt:lpstr>
      <vt:lpstr>DETERMINATION OF CORRUPTION PROBABILITY </vt:lpstr>
      <vt:lpstr>PowerPoint Presentation</vt:lpstr>
      <vt:lpstr>  PRACTICAL  EXERCISE  </vt:lpstr>
      <vt:lpstr>The probability of corruption determined if in  the area of activities recognized  high corruption probability as  meets one of the following criteria:   1. Commitment of corruption-related acts.   2. Commitment of corruption-related acts. ;   3. The functions and tasks of individual civil servants, the work and decision-making procedure as well as responsibilities are not properly defined.  </vt:lpstr>
      <vt:lpstr>4. The activities relate to granting or restricting permissions, concessions and other additional rights.   5. Decisions not requiring approval from other state or municipal institutions are adopted. ;  6. there is access to the information classified as a state or professional secret;   7. Earlier corruption risk analysis disclosed shortcomings of the activities. </vt:lpstr>
      <vt:lpstr>     (1 ANNEX)   6. . there is access to the information classified as a state or professional secret;  6.1. (A) Activities  6.1.1. Does the whole state or municipal institution or only its separate units/employees have access to such information?   6.1.2. What is the level of the information (marked as “Confidential”, “Restricted Use”, “Secret”, “Top Secret”) accessible to the employees?  6.1.3. Is it established/named who can have access to such information?   </vt:lpstr>
      <vt:lpstr> (1 ANNEX) </vt:lpstr>
      <vt:lpstr>PowerPoint Presentation</vt:lpstr>
      <vt:lpstr>   (1 ANNEX ) </vt:lpstr>
      <vt:lpstr>  </vt:lpstr>
      <vt:lpstr>  (1 ANNEX ) </vt:lpstr>
      <vt:lpstr>  (1 ANNEX) </vt:lpstr>
      <vt:lpstr>   (1 ANNEX) </vt:lpstr>
      <vt:lpstr>FURTHER STEPS  </vt:lpstr>
      <vt:lpstr>  Carrying out the analysis of corruption risk the following shall be considered: </vt:lpstr>
      <vt:lpstr>Carrying out the analysis of corruption risk the following shall be considered: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Mark Willcock</dc:creator>
  <cp:lastModifiedBy>Hakob Tadevosyan</cp:lastModifiedBy>
  <cp:revision>26</cp:revision>
  <cp:lastPrinted>2017-11-03T07:29:00Z</cp:lastPrinted>
  <dcterms:created xsi:type="dcterms:W3CDTF">2015-08-17T16:26:01Z</dcterms:created>
  <dcterms:modified xsi:type="dcterms:W3CDTF">2017-12-04T11:36:24Z</dcterms:modified>
</cp:coreProperties>
</file>